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</p:sldMasterIdLst>
  <p:notesMasterIdLst>
    <p:notesMasterId r:id="rId30"/>
  </p:notesMasterIdLst>
  <p:handoutMasterIdLst>
    <p:handoutMasterId r:id="rId31"/>
  </p:handoutMasterIdLst>
  <p:sldIdLst>
    <p:sldId id="256" r:id="rId2"/>
    <p:sldId id="515" r:id="rId3"/>
    <p:sldId id="543" r:id="rId4"/>
    <p:sldId id="542" r:id="rId5"/>
    <p:sldId id="534" r:id="rId6"/>
    <p:sldId id="533" r:id="rId7"/>
    <p:sldId id="535" r:id="rId8"/>
    <p:sldId id="537" r:id="rId9"/>
    <p:sldId id="539" r:id="rId10"/>
    <p:sldId id="544" r:id="rId11"/>
    <p:sldId id="545" r:id="rId12"/>
    <p:sldId id="548" r:id="rId13"/>
    <p:sldId id="547" r:id="rId14"/>
    <p:sldId id="546" r:id="rId15"/>
    <p:sldId id="549" r:id="rId16"/>
    <p:sldId id="550" r:id="rId17"/>
    <p:sldId id="551" r:id="rId18"/>
    <p:sldId id="552" r:id="rId19"/>
    <p:sldId id="553" r:id="rId20"/>
    <p:sldId id="554" r:id="rId21"/>
    <p:sldId id="555" r:id="rId22"/>
    <p:sldId id="556" r:id="rId23"/>
    <p:sldId id="557" r:id="rId24"/>
    <p:sldId id="558" r:id="rId25"/>
    <p:sldId id="559" r:id="rId26"/>
    <p:sldId id="560" r:id="rId27"/>
    <p:sldId id="540" r:id="rId28"/>
    <p:sldId id="27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88941"/>
  </p:normalViewPr>
  <p:slideViewPr>
    <p:cSldViewPr snapToGrid="0" snapToObjects="1" showGuides="1">
      <p:cViewPr varScale="1">
        <p:scale>
          <a:sx n="93" d="100"/>
          <a:sy n="93" d="100"/>
        </p:scale>
        <p:origin x="1256" y="2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38" d="100"/>
          <a:sy n="138" d="100"/>
        </p:scale>
        <p:origin x="583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B6CEC1-FEE5-D747-9011-FB84BC9D631A}" type="datetimeFigureOut">
              <a:rPr lang="en-US" smtClean="0"/>
              <a:t>8/26/21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8DD259-306C-F444-A36B-16805CCF5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875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C63A0-29C5-CA43-A5A4-3B749EBBBF64}" type="datetimeFigureOut">
              <a:rPr lang="en-US" smtClean="0"/>
              <a:t>8/26/21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420758-0572-0948-BC66-823DA4FB7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1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20758-0572-0948-BC66-823DA4FB7C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844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806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2242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919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706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427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895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3096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0963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1087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48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20758-0572-0948-BC66-823DA4FB7C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273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9568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368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770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601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878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41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876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22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20758-0572-0948-BC66-823DA4FB7C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98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193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37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71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0385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45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1FC09-0AB0-8949-87C2-559912A1A3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80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43542" y="1035170"/>
            <a:ext cx="12308115" cy="589903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23358"/>
            <a:ext cx="10439400" cy="2086605"/>
          </a:xfrm>
        </p:spPr>
        <p:txBody>
          <a:bodyPr lIns="0" tIns="0" rIns="0" bIns="0"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602038"/>
            <a:ext cx="10439400" cy="2401947"/>
          </a:xfrm>
        </p:spPr>
        <p:txBody>
          <a:bodyPr lIns="0" tIns="0" rIns="0" bIns="0" anchor="ctr" anchorCtr="1">
            <a:normAutofit/>
          </a:bodyPr>
          <a:lstStyle>
            <a:lvl1pPr marL="0" indent="0" algn="ctr">
              <a:buNone/>
              <a:defRPr sz="1800" b="1" i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Month XX, 2016</a:t>
            </a:r>
          </a:p>
          <a:p>
            <a:r>
              <a:rPr lang="en-US" dirty="0"/>
              <a:t>YOUR OFFICE OR DEPARTMENT HERE</a:t>
            </a:r>
          </a:p>
          <a:p>
            <a:r>
              <a:rPr lang="en-US" dirty="0"/>
              <a:t>Presenter Name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AC0769B-A08A-F84A-853F-87C289B91E36}" type="datetimeFigureOut">
              <a:rPr lang="en-US" smtClean="0"/>
              <a:pPr/>
              <a:t>8/26/21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E05EB2EB-69F8-D948-986A-A0FFB8F3AD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530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" y="0"/>
            <a:ext cx="12192001" cy="6858252"/>
            <a:chOff x="0" y="0"/>
            <a:chExt cx="9144001" cy="6858252"/>
          </a:xfrm>
        </p:grpSpPr>
        <p:sp>
          <p:nvSpPr>
            <p:cNvPr id="6" name="object 2"/>
            <p:cNvSpPr/>
            <p:nvPr userDrawn="1"/>
          </p:nvSpPr>
          <p:spPr>
            <a:xfrm>
              <a:off x="7028181" y="3222242"/>
              <a:ext cx="2115820" cy="3636010"/>
            </a:xfrm>
            <a:custGeom>
              <a:avLst/>
              <a:gdLst/>
              <a:ahLst/>
              <a:cxnLst/>
              <a:rect l="l" t="t" r="r" b="b"/>
              <a:pathLst>
                <a:path w="2115820" h="3636009">
                  <a:moveTo>
                    <a:pt x="2115820" y="0"/>
                  </a:moveTo>
                  <a:lnTo>
                    <a:pt x="0" y="0"/>
                  </a:lnTo>
                  <a:lnTo>
                    <a:pt x="1977339" y="3635755"/>
                  </a:lnTo>
                  <a:lnTo>
                    <a:pt x="2115820" y="3635755"/>
                  </a:lnTo>
                  <a:lnTo>
                    <a:pt x="2115820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 sz="1800"/>
            </a:p>
          </p:txBody>
        </p:sp>
        <p:sp>
          <p:nvSpPr>
            <p:cNvPr id="7" name="object 3"/>
            <p:cNvSpPr/>
            <p:nvPr userDrawn="1"/>
          </p:nvSpPr>
          <p:spPr>
            <a:xfrm>
              <a:off x="0" y="0"/>
              <a:ext cx="6961505" cy="3104515"/>
            </a:xfrm>
            <a:custGeom>
              <a:avLst/>
              <a:gdLst/>
              <a:ahLst/>
              <a:cxnLst/>
              <a:rect l="l" t="t" r="r" b="b"/>
              <a:pathLst>
                <a:path w="6961505" h="3104515">
                  <a:moveTo>
                    <a:pt x="5265394" y="0"/>
                  </a:moveTo>
                  <a:lnTo>
                    <a:pt x="0" y="0"/>
                  </a:lnTo>
                  <a:lnTo>
                    <a:pt x="0" y="3104095"/>
                  </a:lnTo>
                  <a:lnTo>
                    <a:pt x="6961492" y="3104070"/>
                  </a:lnTo>
                  <a:lnTo>
                    <a:pt x="526539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800"/>
            </a:p>
          </p:txBody>
        </p:sp>
        <p:sp>
          <p:nvSpPr>
            <p:cNvPr id="8" name="object 4"/>
            <p:cNvSpPr/>
            <p:nvPr userDrawn="1"/>
          </p:nvSpPr>
          <p:spPr>
            <a:xfrm>
              <a:off x="0" y="3130029"/>
              <a:ext cx="9144000" cy="73660"/>
            </a:xfrm>
            <a:custGeom>
              <a:avLst/>
              <a:gdLst/>
              <a:ahLst/>
              <a:cxnLst/>
              <a:rect l="l" t="t" r="r" b="b"/>
              <a:pathLst>
                <a:path w="9144000" h="73660">
                  <a:moveTo>
                    <a:pt x="0" y="73151"/>
                  </a:moveTo>
                  <a:lnTo>
                    <a:pt x="9144000" y="73151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73151"/>
                  </a:lnTo>
                  <a:close/>
                </a:path>
              </a:pathLst>
            </a:custGeom>
            <a:solidFill>
              <a:srgbClr val="B0810A"/>
            </a:solidFill>
          </p:spPr>
          <p:txBody>
            <a:bodyPr wrap="square" lIns="0" tIns="0" rIns="0" bIns="0" rtlCol="0"/>
            <a:lstStyle/>
            <a:p>
              <a:endParaRPr sz="1800"/>
            </a:p>
          </p:txBody>
        </p:sp>
        <p:sp>
          <p:nvSpPr>
            <p:cNvPr id="12" name="bk object 17"/>
            <p:cNvSpPr/>
            <p:nvPr userDrawn="1"/>
          </p:nvSpPr>
          <p:spPr>
            <a:xfrm>
              <a:off x="6961188" y="362846"/>
              <a:ext cx="1859619" cy="55540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800"/>
            </a:p>
          </p:txBody>
        </p:sp>
      </p:grp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838200" y="1971653"/>
            <a:ext cx="7221467" cy="880624"/>
          </a:xfrm>
        </p:spPr>
        <p:txBody>
          <a:bodyPr lIns="0" tIns="0" rIns="0" bIns="0" anchor="t" anchorCtr="0">
            <a:noAutofit/>
          </a:bodyPr>
          <a:lstStyle>
            <a:lvl1pPr algn="l">
              <a:defRPr sz="75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3494089"/>
            <a:ext cx="8443384" cy="490537"/>
          </a:xfrm>
        </p:spPr>
        <p:txBody>
          <a:bodyPr lIns="0" tIns="0" rIns="0" bIns="0"/>
          <a:lstStyle>
            <a:lvl1pPr marL="0" indent="0">
              <a:buFontTx/>
              <a:buNone/>
              <a:defRPr b="1" i="0" baseline="0">
                <a:latin typeface="Arial" charset="0"/>
              </a:defRPr>
            </a:lvl1pPr>
          </a:lstStyle>
          <a:p>
            <a:pPr lvl="0"/>
            <a:r>
              <a:rPr lang="en-US" dirty="0"/>
              <a:t>QUESTIONS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4162426"/>
            <a:ext cx="8443384" cy="1532145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2000" baseline="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Conclusion or contact 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838200" y="5768975"/>
            <a:ext cx="2743200" cy="268288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00" baseline="0"/>
            </a:lvl1pPr>
          </a:lstStyle>
          <a:p>
            <a:pPr lvl="0"/>
            <a:r>
              <a:rPr lang="en-US" dirty="0"/>
              <a:t>EA/EOU</a:t>
            </a:r>
          </a:p>
        </p:txBody>
      </p:sp>
    </p:spTree>
    <p:extLst>
      <p:ext uri="{BB962C8B-B14F-4D97-AF65-F5344CB8AC3E}">
        <p14:creationId xmlns:p14="http://schemas.microsoft.com/office/powerpoint/2010/main" val="647230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1593002"/>
            <a:ext cx="8443807" cy="462376"/>
          </a:xfrm>
        </p:spPr>
        <p:txBody>
          <a:bodyPr lIns="0" tIns="0" rIns="0" bIns="0" anchor="t" anchorCtr="0">
            <a:no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512113"/>
            <a:ext cx="8443807" cy="2944896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29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2" y="1709740"/>
            <a:ext cx="8507681" cy="2852737"/>
          </a:xfrm>
        </p:spPr>
        <p:txBody>
          <a:bodyPr lIns="0" tIns="0" rIns="0" bIns="0" anchor="b" anchorCtr="0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589465"/>
            <a:ext cx="8507681" cy="1500187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  <a:latin typeface="Arial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59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94022"/>
            <a:ext cx="8466827" cy="485632"/>
          </a:xfrm>
        </p:spPr>
        <p:txBody>
          <a:bodyPr anchor="t" anchorCtr="0">
            <a:norm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2514609"/>
            <a:ext cx="4497087" cy="1113406"/>
          </a:xfrm>
        </p:spPr>
        <p:txBody>
          <a:bodyPr lIns="0" tIns="0" rIns="0" anchor="t" anchorCtr="0"/>
          <a:lstStyle>
            <a:lvl1pPr marL="0" indent="0">
              <a:buNone/>
              <a:defRPr sz="2400" b="1" baseline="0">
                <a:latin typeface="Arial Bold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199" y="3629269"/>
            <a:ext cx="4497087" cy="233692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65324" y="2514609"/>
            <a:ext cx="4554745" cy="1113406"/>
          </a:xfrm>
        </p:spPr>
        <p:txBody>
          <a:bodyPr lIns="0" tIns="0" rIns="0" bIns="45720" anchor="t" anchorCtr="0"/>
          <a:lstStyle>
            <a:lvl1pPr marL="0" indent="0">
              <a:buNone/>
              <a:defRPr sz="2400" b="1" baseline="0">
                <a:latin typeface="Arial Bold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65324" y="3629269"/>
            <a:ext cx="4554745" cy="2336929"/>
          </a:xfrm>
        </p:spPr>
        <p:txBody>
          <a:bodyPr lIns="0" tIns="0" rIns="0" bIns="0"/>
          <a:lstStyle>
            <a:lvl1pPr>
              <a:defRPr baseline="0">
                <a:latin typeface="Arial" charset="0"/>
              </a:defRPr>
            </a:lvl1pPr>
            <a:lvl2pPr>
              <a:defRPr baseline="0">
                <a:latin typeface="Arial" charset="0"/>
              </a:defRPr>
            </a:lvl2pPr>
            <a:lvl3pPr>
              <a:defRPr baseline="0">
                <a:latin typeface="Arial" charset="0"/>
              </a:defRPr>
            </a:lvl3pPr>
            <a:lvl4pPr>
              <a:defRPr baseline="0">
                <a:latin typeface="Arial" charset="0"/>
              </a:defRPr>
            </a:lvl4pPr>
            <a:lvl5pPr>
              <a:defRPr baseline="0"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72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roof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1398792"/>
            <a:ext cx="8443807" cy="4674204"/>
          </a:xfrm>
        </p:spPr>
        <p:txBody>
          <a:bodyPr lIns="0" tIns="0" rIns="0" bIns="0" anchor="ctr" anchorCtr="0">
            <a:normAutofit/>
          </a:bodyPr>
          <a:lstStyle>
            <a:lvl1pPr>
              <a:defRPr sz="7500" baseline="0"/>
            </a:lvl1pPr>
          </a:lstStyle>
          <a:p>
            <a:r>
              <a:rPr lang="en-US" dirty="0"/>
              <a:t>#1 Best Slide </a:t>
            </a:r>
            <a:br>
              <a:rPr lang="en-US" dirty="0"/>
            </a:br>
            <a:r>
              <a:rPr lang="en-US" dirty="0"/>
              <a:t>to use A </a:t>
            </a:r>
            <a:br>
              <a:rPr lang="en-US" dirty="0"/>
            </a:br>
            <a:r>
              <a:rPr lang="en-US" dirty="0"/>
              <a:t>PROOF POINT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44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38200" y="1586354"/>
            <a:ext cx="3932237" cy="1559940"/>
          </a:xfrm>
        </p:spPr>
        <p:txBody>
          <a:bodyPr lIns="0" tIns="0" rIns="0" bIns="0" anchor="t" anchorCtr="0">
            <a:no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330575"/>
            <a:ext cx="3932237" cy="2497138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 i="0" baseline="0">
                <a:latin typeface="Arial" charset="0"/>
              </a:defRPr>
            </a:lvl1pPr>
          </a:lstStyle>
          <a:p>
            <a:pPr lvl="0"/>
            <a:r>
              <a:rPr lang="en-US" dirty="0"/>
              <a:t>Subhead here Two Lines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 hasCustomPrompt="1"/>
          </p:nvPr>
        </p:nvSpPr>
        <p:spPr>
          <a:xfrm>
            <a:off x="5130800" y="1585913"/>
            <a:ext cx="4167717" cy="4241800"/>
          </a:xfrm>
        </p:spPr>
        <p:txBody>
          <a:bodyPr>
            <a:normAutofit/>
          </a:bodyPr>
          <a:lstStyle>
            <a:lvl1pPr>
              <a:defRPr sz="2000" baseline="0">
                <a:latin typeface="Arial" charset="0"/>
              </a:defRPr>
            </a:lvl1pPr>
          </a:lstStyle>
          <a:p>
            <a:pPr lvl="0"/>
            <a:r>
              <a:rPr lang="en-US" dirty="0"/>
              <a:t>Chart or Text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20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1163" y="1794595"/>
            <a:ext cx="5152875" cy="1251818"/>
          </a:xfrm>
        </p:spPr>
        <p:txBody>
          <a:bodyPr anchor="t" anchorCtr="0">
            <a:norm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794594"/>
            <a:ext cx="4038600" cy="3941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21163" y="3321170"/>
            <a:ext cx="5152875" cy="2415396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833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No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879" y="1612369"/>
            <a:ext cx="10515600" cy="486652"/>
          </a:xfrm>
        </p:spPr>
        <p:txBody>
          <a:bodyPr lIns="0" tIns="0" rIns="0" bIns="0" anchor="t" anchorCtr="0">
            <a:no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11488" y="2533398"/>
            <a:ext cx="10532533" cy="2728913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800" baseline="0"/>
            </a:lvl1pPr>
            <a:lvl2pPr marL="457200" indent="0">
              <a:buFontTx/>
              <a:buNone/>
              <a:defRPr sz="1800" baseline="0"/>
            </a:lvl2pPr>
            <a:lvl3pPr marL="914400" indent="0">
              <a:buFontTx/>
              <a:buNone/>
              <a:defRPr sz="1800" baseline="0"/>
            </a:lvl3pPr>
            <a:lvl4pPr marL="1371600" indent="0">
              <a:buFontTx/>
              <a:buNone/>
              <a:defRPr sz="1800" baseline="0"/>
            </a:lvl4pPr>
            <a:lvl5pPr marL="1828800" indent="0">
              <a:buFontTx/>
              <a:buNone/>
              <a:defRPr sz="18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0"/>
            <a:ext cx="12192000" cy="1108176"/>
            <a:chOff x="0" y="0"/>
            <a:chExt cx="9144000" cy="1108176"/>
          </a:xfrm>
        </p:grpSpPr>
        <p:grpSp>
          <p:nvGrpSpPr>
            <p:cNvPr id="9" name="Group 8"/>
            <p:cNvGrpSpPr/>
            <p:nvPr userDrawn="1"/>
          </p:nvGrpSpPr>
          <p:grpSpPr>
            <a:xfrm>
              <a:off x="0" y="0"/>
              <a:ext cx="6961505" cy="1009161"/>
              <a:chOff x="0" y="0"/>
              <a:chExt cx="6961505" cy="1009161"/>
            </a:xfrm>
          </p:grpSpPr>
          <p:sp>
            <p:nvSpPr>
              <p:cNvPr id="10" name="bk object 18"/>
              <p:cNvSpPr/>
              <p:nvPr/>
            </p:nvSpPr>
            <p:spPr>
              <a:xfrm>
                <a:off x="0" y="0"/>
                <a:ext cx="696150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6961505" h="1009015">
                    <a:moveTo>
                      <a:pt x="6414998" y="0"/>
                    </a:moveTo>
                    <a:lnTo>
                      <a:pt x="0" y="0"/>
                    </a:lnTo>
                    <a:lnTo>
                      <a:pt x="0" y="1008595"/>
                    </a:lnTo>
                    <a:lnTo>
                      <a:pt x="6961492" y="1008557"/>
                    </a:lnTo>
                    <a:lnTo>
                      <a:pt x="6414998" y="0"/>
                    </a:lnTo>
                    <a:close/>
                  </a:path>
                </a:pathLst>
              </a:custGeom>
              <a:solidFill>
                <a:srgbClr val="B0810A"/>
              </a:solidFill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1" name="bk object 19"/>
              <p:cNvSpPr/>
              <p:nvPr/>
            </p:nvSpPr>
            <p:spPr>
              <a:xfrm>
                <a:off x="633866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5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2" name="bk object 20"/>
              <p:cNvSpPr/>
              <p:nvPr/>
            </p:nvSpPr>
            <p:spPr>
              <a:xfrm>
                <a:off x="626137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5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3" name="bk object 21"/>
              <p:cNvSpPr/>
              <p:nvPr/>
            </p:nvSpPr>
            <p:spPr>
              <a:xfrm>
                <a:off x="618408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5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4" name="bk object 22"/>
              <p:cNvSpPr/>
              <p:nvPr/>
            </p:nvSpPr>
            <p:spPr>
              <a:xfrm>
                <a:off x="610676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2" y="100855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5" name="bk object 23"/>
              <p:cNvSpPr/>
              <p:nvPr/>
            </p:nvSpPr>
            <p:spPr>
              <a:xfrm>
                <a:off x="602948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0" y="100855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6" name="bk object 24"/>
              <p:cNvSpPr/>
              <p:nvPr/>
            </p:nvSpPr>
            <p:spPr>
              <a:xfrm>
                <a:off x="595219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6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7" name="bk object 25"/>
              <p:cNvSpPr/>
              <p:nvPr/>
            </p:nvSpPr>
            <p:spPr>
              <a:xfrm>
                <a:off x="587490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8" name="bk object 26"/>
              <p:cNvSpPr/>
              <p:nvPr/>
            </p:nvSpPr>
            <p:spPr>
              <a:xfrm>
                <a:off x="579758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4" y="100856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9" name="bk object 27"/>
              <p:cNvSpPr/>
              <p:nvPr/>
            </p:nvSpPr>
            <p:spPr>
              <a:xfrm>
                <a:off x="572029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0" name="bk object 28"/>
              <p:cNvSpPr/>
              <p:nvPr/>
            </p:nvSpPr>
            <p:spPr>
              <a:xfrm>
                <a:off x="564299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6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1" name="bk object 29"/>
              <p:cNvSpPr/>
              <p:nvPr/>
            </p:nvSpPr>
            <p:spPr>
              <a:xfrm>
                <a:off x="556570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2" y="100856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2" name="bk object 30"/>
              <p:cNvSpPr/>
              <p:nvPr/>
            </p:nvSpPr>
            <p:spPr>
              <a:xfrm>
                <a:off x="548841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3" name="bk object 31"/>
              <p:cNvSpPr/>
              <p:nvPr/>
            </p:nvSpPr>
            <p:spPr>
              <a:xfrm>
                <a:off x="541112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2" y="100856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4" name="bk object 32"/>
              <p:cNvSpPr/>
              <p:nvPr/>
            </p:nvSpPr>
            <p:spPr>
              <a:xfrm>
                <a:off x="5333807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6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5" name="bk object 33"/>
              <p:cNvSpPr/>
              <p:nvPr/>
            </p:nvSpPr>
            <p:spPr>
              <a:xfrm>
                <a:off x="525652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6" name="bk object 34"/>
              <p:cNvSpPr/>
              <p:nvPr/>
            </p:nvSpPr>
            <p:spPr>
              <a:xfrm>
                <a:off x="5179219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4" y="100856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7" name="bk object 35"/>
              <p:cNvSpPr/>
              <p:nvPr/>
            </p:nvSpPr>
            <p:spPr>
              <a:xfrm>
                <a:off x="509939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8" name="bk object 36"/>
              <p:cNvSpPr/>
              <p:nvPr/>
            </p:nvSpPr>
            <p:spPr>
              <a:xfrm>
                <a:off x="502208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6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9" name="bk object 37"/>
              <p:cNvSpPr/>
              <p:nvPr/>
            </p:nvSpPr>
            <p:spPr>
              <a:xfrm>
                <a:off x="494479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0" name="bk object 38"/>
              <p:cNvSpPr/>
              <p:nvPr/>
            </p:nvSpPr>
            <p:spPr>
              <a:xfrm>
                <a:off x="486747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1" name="bk object 39"/>
              <p:cNvSpPr/>
              <p:nvPr/>
            </p:nvSpPr>
            <p:spPr>
              <a:xfrm>
                <a:off x="479019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5" y="100856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2" name="bk object 40"/>
              <p:cNvSpPr/>
              <p:nvPr/>
            </p:nvSpPr>
            <p:spPr>
              <a:xfrm>
                <a:off x="471290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6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3" name="bk object 41"/>
              <p:cNvSpPr/>
              <p:nvPr/>
            </p:nvSpPr>
            <p:spPr>
              <a:xfrm>
                <a:off x="463561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4" name="bk object 42"/>
              <p:cNvSpPr/>
              <p:nvPr/>
            </p:nvSpPr>
            <p:spPr>
              <a:xfrm>
                <a:off x="455831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6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5" name="bk object 43"/>
              <p:cNvSpPr/>
              <p:nvPr/>
            </p:nvSpPr>
            <p:spPr>
              <a:xfrm>
                <a:off x="448100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8" y="100856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6" name="bk object 44"/>
              <p:cNvSpPr/>
              <p:nvPr/>
            </p:nvSpPr>
            <p:spPr>
              <a:xfrm>
                <a:off x="440370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7" name="bk object 45"/>
              <p:cNvSpPr/>
              <p:nvPr/>
            </p:nvSpPr>
            <p:spPr>
              <a:xfrm>
                <a:off x="432641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6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8" name="bk object 46"/>
              <p:cNvSpPr/>
              <p:nvPr/>
            </p:nvSpPr>
            <p:spPr>
              <a:xfrm>
                <a:off x="424912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9" name="bk object 47"/>
              <p:cNvSpPr/>
              <p:nvPr/>
            </p:nvSpPr>
            <p:spPr>
              <a:xfrm>
                <a:off x="417183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7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0" name="bk object 48"/>
              <p:cNvSpPr/>
              <p:nvPr/>
            </p:nvSpPr>
            <p:spPr>
              <a:xfrm>
                <a:off x="409451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7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1" name="bk object 49"/>
              <p:cNvSpPr/>
              <p:nvPr/>
            </p:nvSpPr>
            <p:spPr>
              <a:xfrm>
                <a:off x="401723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7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2" name="bk object 50"/>
              <p:cNvSpPr/>
              <p:nvPr/>
            </p:nvSpPr>
            <p:spPr>
              <a:xfrm>
                <a:off x="3939939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7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3" name="bk object 51"/>
              <p:cNvSpPr/>
              <p:nvPr/>
            </p:nvSpPr>
            <p:spPr>
              <a:xfrm>
                <a:off x="386265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4" name="bk object 52"/>
              <p:cNvSpPr/>
              <p:nvPr/>
            </p:nvSpPr>
            <p:spPr>
              <a:xfrm>
                <a:off x="378535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8" y="100857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5" name="bk object 53"/>
              <p:cNvSpPr/>
              <p:nvPr/>
            </p:nvSpPr>
            <p:spPr>
              <a:xfrm>
                <a:off x="370804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6" name="bk object 54"/>
              <p:cNvSpPr/>
              <p:nvPr/>
            </p:nvSpPr>
            <p:spPr>
              <a:xfrm>
                <a:off x="363074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7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7" name="bk object 55"/>
              <p:cNvSpPr/>
              <p:nvPr/>
            </p:nvSpPr>
            <p:spPr>
              <a:xfrm>
                <a:off x="355345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8" name="bk object 56"/>
              <p:cNvSpPr/>
              <p:nvPr/>
            </p:nvSpPr>
            <p:spPr>
              <a:xfrm>
                <a:off x="347616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9" name="bk object 57"/>
              <p:cNvSpPr/>
              <p:nvPr/>
            </p:nvSpPr>
            <p:spPr>
              <a:xfrm>
                <a:off x="339887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0" name="bk object 58"/>
              <p:cNvSpPr/>
              <p:nvPr/>
            </p:nvSpPr>
            <p:spPr>
              <a:xfrm>
                <a:off x="3321567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0" y="100857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1" name="bk object 59"/>
              <p:cNvSpPr/>
              <p:nvPr/>
            </p:nvSpPr>
            <p:spPr>
              <a:xfrm>
                <a:off x="324427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2" name="bk object 60"/>
              <p:cNvSpPr/>
              <p:nvPr/>
            </p:nvSpPr>
            <p:spPr>
              <a:xfrm>
                <a:off x="316696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3" y="100857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3" name="bk object 61"/>
              <p:cNvSpPr/>
              <p:nvPr/>
            </p:nvSpPr>
            <p:spPr>
              <a:xfrm>
                <a:off x="308966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2" y="100857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4" name="bk object 62"/>
              <p:cNvSpPr/>
              <p:nvPr/>
            </p:nvSpPr>
            <p:spPr>
              <a:xfrm>
                <a:off x="301235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0" y="100857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5" name="bk object 63"/>
              <p:cNvSpPr/>
              <p:nvPr/>
            </p:nvSpPr>
            <p:spPr>
              <a:xfrm>
                <a:off x="293505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7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6" name="bk object 64"/>
              <p:cNvSpPr/>
              <p:nvPr/>
            </p:nvSpPr>
            <p:spPr>
              <a:xfrm>
                <a:off x="285778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0" y="100857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7" name="bk object 65"/>
              <p:cNvSpPr/>
              <p:nvPr/>
            </p:nvSpPr>
            <p:spPr>
              <a:xfrm>
                <a:off x="278049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0" y="100857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8" name="bk object 66"/>
              <p:cNvSpPr/>
              <p:nvPr/>
            </p:nvSpPr>
            <p:spPr>
              <a:xfrm>
                <a:off x="270320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1" y="100857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9" name="bk object 67"/>
              <p:cNvSpPr/>
              <p:nvPr/>
            </p:nvSpPr>
            <p:spPr>
              <a:xfrm>
                <a:off x="262588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1" y="100857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0" name="bk object 68"/>
              <p:cNvSpPr/>
              <p:nvPr/>
            </p:nvSpPr>
            <p:spPr>
              <a:xfrm>
                <a:off x="254857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7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1" name="bk object 69"/>
              <p:cNvSpPr/>
              <p:nvPr/>
            </p:nvSpPr>
            <p:spPr>
              <a:xfrm>
                <a:off x="247127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7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2" name="bk object 70"/>
              <p:cNvSpPr/>
              <p:nvPr/>
            </p:nvSpPr>
            <p:spPr>
              <a:xfrm>
                <a:off x="239399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1" y="100857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3" name="bk object 71"/>
              <p:cNvSpPr/>
              <p:nvPr/>
            </p:nvSpPr>
            <p:spPr>
              <a:xfrm>
                <a:off x="231670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3" y="100858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4" name="bk object 72"/>
              <p:cNvSpPr/>
              <p:nvPr/>
            </p:nvSpPr>
            <p:spPr>
              <a:xfrm>
                <a:off x="223939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8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5" name="bk object 73"/>
              <p:cNvSpPr/>
              <p:nvPr/>
            </p:nvSpPr>
            <p:spPr>
              <a:xfrm>
                <a:off x="216212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8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6" name="bk object 74"/>
              <p:cNvSpPr/>
              <p:nvPr/>
            </p:nvSpPr>
            <p:spPr>
              <a:xfrm>
                <a:off x="208480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8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7" name="bk object 75"/>
              <p:cNvSpPr/>
              <p:nvPr/>
            </p:nvSpPr>
            <p:spPr>
              <a:xfrm>
                <a:off x="200752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3" y="100858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8" name="bk object 76"/>
              <p:cNvSpPr/>
              <p:nvPr/>
            </p:nvSpPr>
            <p:spPr>
              <a:xfrm>
                <a:off x="193022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8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9" name="bk object 77"/>
              <p:cNvSpPr/>
              <p:nvPr/>
            </p:nvSpPr>
            <p:spPr>
              <a:xfrm>
                <a:off x="185290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0" name="bk object 78"/>
              <p:cNvSpPr/>
              <p:nvPr/>
            </p:nvSpPr>
            <p:spPr>
              <a:xfrm>
                <a:off x="177562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5" y="100858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1" name="bk object 79"/>
              <p:cNvSpPr/>
              <p:nvPr/>
            </p:nvSpPr>
            <p:spPr>
              <a:xfrm>
                <a:off x="169832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3" y="100858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2" name="bk object 80"/>
              <p:cNvSpPr/>
              <p:nvPr/>
            </p:nvSpPr>
            <p:spPr>
              <a:xfrm>
                <a:off x="162102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8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3" name="bk object 81"/>
              <p:cNvSpPr/>
              <p:nvPr/>
            </p:nvSpPr>
            <p:spPr>
              <a:xfrm>
                <a:off x="154374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8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4" name="bk object 82"/>
              <p:cNvSpPr/>
              <p:nvPr/>
            </p:nvSpPr>
            <p:spPr>
              <a:xfrm>
                <a:off x="146643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9" y="100858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5" name="bk object 83"/>
              <p:cNvSpPr/>
              <p:nvPr/>
            </p:nvSpPr>
            <p:spPr>
              <a:xfrm>
                <a:off x="138915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5" y="100858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6" name="bk object 84"/>
              <p:cNvSpPr/>
              <p:nvPr/>
            </p:nvSpPr>
            <p:spPr>
              <a:xfrm>
                <a:off x="131184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8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7" name="bk object 85"/>
              <p:cNvSpPr/>
              <p:nvPr/>
            </p:nvSpPr>
            <p:spPr>
              <a:xfrm>
                <a:off x="123452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8" name="bk object 86"/>
              <p:cNvSpPr/>
              <p:nvPr/>
            </p:nvSpPr>
            <p:spPr>
              <a:xfrm>
                <a:off x="115727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7" y="100858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9" name="bk object 87"/>
              <p:cNvSpPr/>
              <p:nvPr/>
            </p:nvSpPr>
            <p:spPr>
              <a:xfrm>
                <a:off x="107994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0" name="bk object 88"/>
              <p:cNvSpPr/>
              <p:nvPr/>
            </p:nvSpPr>
            <p:spPr>
              <a:xfrm>
                <a:off x="100265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1" name="bk object 89"/>
              <p:cNvSpPr/>
              <p:nvPr/>
            </p:nvSpPr>
            <p:spPr>
              <a:xfrm>
                <a:off x="925369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2" name="bk object 90"/>
              <p:cNvSpPr/>
              <p:nvPr/>
            </p:nvSpPr>
            <p:spPr>
              <a:xfrm>
                <a:off x="84806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7" y="100858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3" name="bk object 91"/>
              <p:cNvSpPr/>
              <p:nvPr/>
            </p:nvSpPr>
            <p:spPr>
              <a:xfrm>
                <a:off x="77079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5" y="100858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4" name="bk object 92"/>
              <p:cNvSpPr/>
              <p:nvPr/>
            </p:nvSpPr>
            <p:spPr>
              <a:xfrm>
                <a:off x="69346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9" y="100858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5" name="bk object 93"/>
              <p:cNvSpPr/>
              <p:nvPr/>
            </p:nvSpPr>
            <p:spPr>
              <a:xfrm>
                <a:off x="61615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22" y="100858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6" name="bk object 94"/>
              <p:cNvSpPr/>
              <p:nvPr/>
            </p:nvSpPr>
            <p:spPr>
              <a:xfrm>
                <a:off x="53261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7" y="100858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7" name="bk object 95"/>
              <p:cNvSpPr/>
              <p:nvPr/>
            </p:nvSpPr>
            <p:spPr>
              <a:xfrm>
                <a:off x="455327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9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8" name="bk object 96"/>
              <p:cNvSpPr/>
              <p:nvPr/>
            </p:nvSpPr>
            <p:spPr>
              <a:xfrm>
                <a:off x="37801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20" y="100859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9" name="bk object 97"/>
              <p:cNvSpPr/>
              <p:nvPr/>
            </p:nvSpPr>
            <p:spPr>
              <a:xfrm>
                <a:off x="30073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9" y="100859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0" name="bk object 98"/>
              <p:cNvSpPr/>
              <p:nvPr/>
            </p:nvSpPr>
            <p:spPr>
              <a:xfrm>
                <a:off x="22342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9" y="100859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1" name="bk object 99"/>
              <p:cNvSpPr/>
              <p:nvPr/>
            </p:nvSpPr>
            <p:spPr>
              <a:xfrm>
                <a:off x="14612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20" y="100859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2" name="bk object 100"/>
              <p:cNvSpPr/>
              <p:nvPr/>
            </p:nvSpPr>
            <p:spPr>
              <a:xfrm>
                <a:off x="6883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21" y="100859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3" name="bk object 101"/>
              <p:cNvSpPr/>
              <p:nvPr/>
            </p:nvSpPr>
            <p:spPr>
              <a:xfrm>
                <a:off x="0" y="15571"/>
                <a:ext cx="540385" cy="993140"/>
              </a:xfrm>
              <a:custGeom>
                <a:avLst/>
                <a:gdLst/>
                <a:ahLst/>
                <a:cxnLst/>
                <a:rect l="l" t="t" r="r" b="b"/>
                <a:pathLst>
                  <a:path w="540385" h="993140">
                    <a:moveTo>
                      <a:pt x="540251" y="99302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4" name="bk object 102"/>
              <p:cNvSpPr/>
              <p:nvPr/>
            </p:nvSpPr>
            <p:spPr>
              <a:xfrm>
                <a:off x="0" y="157583"/>
                <a:ext cx="463550" cy="851535"/>
              </a:xfrm>
              <a:custGeom>
                <a:avLst/>
                <a:gdLst/>
                <a:ahLst/>
                <a:cxnLst/>
                <a:rect l="l" t="t" r="r" b="b"/>
                <a:pathLst>
                  <a:path w="463550" h="851535">
                    <a:moveTo>
                      <a:pt x="462986" y="85101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5" name="bk object 103"/>
              <p:cNvSpPr/>
              <p:nvPr/>
            </p:nvSpPr>
            <p:spPr>
              <a:xfrm>
                <a:off x="0" y="299699"/>
                <a:ext cx="386080" cy="709295"/>
              </a:xfrm>
              <a:custGeom>
                <a:avLst/>
                <a:gdLst/>
                <a:ahLst/>
                <a:cxnLst/>
                <a:rect l="l" t="t" r="r" b="b"/>
                <a:pathLst>
                  <a:path w="386080" h="709294">
                    <a:moveTo>
                      <a:pt x="385669" y="70889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6" name="bk object 104"/>
              <p:cNvSpPr/>
              <p:nvPr/>
            </p:nvSpPr>
            <p:spPr>
              <a:xfrm>
                <a:off x="0" y="441769"/>
                <a:ext cx="308610" cy="567055"/>
              </a:xfrm>
              <a:custGeom>
                <a:avLst/>
                <a:gdLst/>
                <a:ahLst/>
                <a:cxnLst/>
                <a:rect l="l" t="t" r="r" b="b"/>
                <a:pathLst>
                  <a:path w="308610" h="567055">
                    <a:moveTo>
                      <a:pt x="308377" y="56682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7" name="bk object 105"/>
              <p:cNvSpPr/>
              <p:nvPr/>
            </p:nvSpPr>
            <p:spPr>
              <a:xfrm>
                <a:off x="0" y="583835"/>
                <a:ext cx="231140" cy="424815"/>
              </a:xfrm>
              <a:custGeom>
                <a:avLst/>
                <a:gdLst/>
                <a:ahLst/>
                <a:cxnLst/>
                <a:rect l="l" t="t" r="r" b="b"/>
                <a:pathLst>
                  <a:path w="231140" h="424815">
                    <a:moveTo>
                      <a:pt x="231088" y="42475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8" name="bk object 106"/>
              <p:cNvSpPr/>
              <p:nvPr/>
            </p:nvSpPr>
            <p:spPr>
              <a:xfrm>
                <a:off x="0" y="725951"/>
                <a:ext cx="154305" cy="283210"/>
              </a:xfrm>
              <a:custGeom>
                <a:avLst/>
                <a:gdLst/>
                <a:ahLst/>
                <a:cxnLst/>
                <a:rect l="l" t="t" r="r" b="b"/>
                <a:pathLst>
                  <a:path w="154305" h="283209">
                    <a:moveTo>
                      <a:pt x="153770" y="28264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9" name="bk object 107"/>
              <p:cNvSpPr/>
              <p:nvPr/>
            </p:nvSpPr>
            <p:spPr>
              <a:xfrm>
                <a:off x="0" y="867955"/>
                <a:ext cx="76835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76835" h="140969">
                    <a:moveTo>
                      <a:pt x="76514" y="14063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</p:grpSp>
        <p:sp>
          <p:nvSpPr>
            <p:cNvPr id="100" name="bk object 108"/>
            <p:cNvSpPr/>
            <p:nvPr userDrawn="1"/>
          </p:nvSpPr>
          <p:spPr>
            <a:xfrm>
              <a:off x="0" y="1034516"/>
              <a:ext cx="9144000" cy="73660"/>
            </a:xfrm>
            <a:custGeom>
              <a:avLst/>
              <a:gdLst/>
              <a:ahLst/>
              <a:cxnLst/>
              <a:rect l="l" t="t" r="r" b="b"/>
              <a:pathLst>
                <a:path w="9144000" h="73659">
                  <a:moveTo>
                    <a:pt x="0" y="73151"/>
                  </a:moveTo>
                  <a:lnTo>
                    <a:pt x="9144000" y="73151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7315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800"/>
            </a:p>
          </p:txBody>
        </p:sp>
        <p:sp>
          <p:nvSpPr>
            <p:cNvPr id="101" name="bk object 17"/>
            <p:cNvSpPr/>
            <p:nvPr userDrawn="1"/>
          </p:nvSpPr>
          <p:spPr>
            <a:xfrm>
              <a:off x="7045041" y="263636"/>
              <a:ext cx="1859619" cy="55540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800"/>
            </a:p>
          </p:txBody>
        </p:sp>
      </p:grpSp>
    </p:spTree>
    <p:extLst>
      <p:ext uri="{BB962C8B-B14F-4D97-AF65-F5344CB8AC3E}">
        <p14:creationId xmlns:p14="http://schemas.microsoft.com/office/powerpoint/2010/main" val="1025523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1094"/>
            <a:ext cx="10515600" cy="502836"/>
          </a:xfrm>
        </p:spPr>
        <p:txBody>
          <a:bodyPr lIns="0" tIns="0" rIns="0" bIns="0" anchor="t" anchorCtr="0">
            <a:norm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0" y="2506677"/>
            <a:ext cx="10515600" cy="296227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800" baseline="0">
                <a:latin typeface="Arial" charset="0"/>
              </a:defRPr>
            </a:lvl1pPr>
            <a:lvl2pPr marL="457200" indent="0">
              <a:buFontTx/>
              <a:buNone/>
              <a:defRPr sz="1800" baseline="0">
                <a:latin typeface="Arial" charset="0"/>
              </a:defRPr>
            </a:lvl2pPr>
            <a:lvl3pPr marL="914400" indent="0">
              <a:buFontTx/>
              <a:buNone/>
              <a:defRPr sz="1800" baseline="0">
                <a:latin typeface="Arial" charset="0"/>
              </a:defRPr>
            </a:lvl3pPr>
            <a:lvl4pPr marL="1371600" indent="0">
              <a:buFontTx/>
              <a:buNone/>
              <a:defRPr sz="1800" baseline="0">
                <a:latin typeface="Arial" charset="0"/>
              </a:defRPr>
            </a:lvl4pPr>
            <a:lvl5pPr marL="1828800" indent="0">
              <a:buFontTx/>
              <a:buNone/>
              <a:defRPr sz="1800" baseline="0"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6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object 95"/>
          <p:cNvSpPr/>
          <p:nvPr userDrawn="1"/>
        </p:nvSpPr>
        <p:spPr>
          <a:xfrm>
            <a:off x="0" y="6554216"/>
            <a:ext cx="12192000" cy="73660"/>
          </a:xfrm>
          <a:custGeom>
            <a:avLst/>
            <a:gdLst/>
            <a:ahLst/>
            <a:cxnLst/>
            <a:rect l="l" t="t" r="r" b="b"/>
            <a:pathLst>
              <a:path w="9144000" h="73659">
                <a:moveTo>
                  <a:pt x="0" y="73151"/>
                </a:moveTo>
                <a:lnTo>
                  <a:pt x="9144000" y="73151"/>
                </a:lnTo>
                <a:lnTo>
                  <a:pt x="9144000" y="0"/>
                </a:lnTo>
                <a:lnTo>
                  <a:pt x="0" y="0"/>
                </a:lnTo>
                <a:lnTo>
                  <a:pt x="0" y="73151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02" name="object 96"/>
          <p:cNvSpPr/>
          <p:nvPr userDrawn="1"/>
        </p:nvSpPr>
        <p:spPr>
          <a:xfrm>
            <a:off x="0" y="6656501"/>
            <a:ext cx="12192000" cy="201930"/>
          </a:xfrm>
          <a:custGeom>
            <a:avLst/>
            <a:gdLst/>
            <a:ahLst/>
            <a:cxnLst/>
            <a:rect l="l" t="t" r="r" b="b"/>
            <a:pathLst>
              <a:path w="9144000" h="201929">
                <a:moveTo>
                  <a:pt x="0" y="201498"/>
                </a:moveTo>
                <a:lnTo>
                  <a:pt x="9144000" y="201498"/>
                </a:lnTo>
                <a:lnTo>
                  <a:pt x="9144000" y="0"/>
                </a:lnTo>
                <a:lnTo>
                  <a:pt x="0" y="0"/>
                </a:lnTo>
                <a:lnTo>
                  <a:pt x="0" y="201498"/>
                </a:lnTo>
                <a:close/>
              </a:path>
            </a:pathLst>
          </a:custGeom>
          <a:solidFill>
            <a:srgbClr val="B0810A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1585595"/>
            <a:ext cx="8443807" cy="51833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735" y="2514406"/>
            <a:ext cx="8443807" cy="2944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1924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0769B-A08A-F84A-853F-87C289B91E36}" type="datetimeFigureOut">
              <a:rPr lang="en-US" smtClean="0"/>
              <a:t>8/26/21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19245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1924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EB2EB-69F8-D948-986A-A0FFB8F3ADC8}" type="slidenum">
              <a:rPr lang="en-US" smtClean="0"/>
              <a:t>‹#›</a:t>
            </a:fld>
            <a:endParaRPr lang="en-US"/>
          </a:p>
        </p:txBody>
      </p:sp>
      <p:grpSp>
        <p:nvGrpSpPr>
          <p:cNvPr id="108" name="Group 107"/>
          <p:cNvGrpSpPr/>
          <p:nvPr userDrawn="1"/>
        </p:nvGrpSpPr>
        <p:grpSpPr>
          <a:xfrm>
            <a:off x="1" y="1"/>
            <a:ext cx="12192764" cy="5001861"/>
            <a:chOff x="0" y="0"/>
            <a:chExt cx="9144573" cy="5001861"/>
          </a:xfrm>
        </p:grpSpPr>
        <p:sp>
          <p:nvSpPr>
            <p:cNvPr id="7" name="bk object 16"/>
            <p:cNvSpPr/>
            <p:nvPr userDrawn="1"/>
          </p:nvSpPr>
          <p:spPr>
            <a:xfrm>
              <a:off x="7044628" y="1141696"/>
              <a:ext cx="2099945" cy="3860165"/>
            </a:xfrm>
            <a:custGeom>
              <a:avLst/>
              <a:gdLst/>
              <a:ahLst/>
              <a:cxnLst/>
              <a:rect l="l" t="t" r="r" b="b"/>
              <a:pathLst>
                <a:path w="2099945" h="3860165">
                  <a:moveTo>
                    <a:pt x="2099373" y="0"/>
                  </a:moveTo>
                  <a:lnTo>
                    <a:pt x="0" y="0"/>
                  </a:lnTo>
                  <a:lnTo>
                    <a:pt x="2099373" y="3860139"/>
                  </a:lnTo>
                  <a:lnTo>
                    <a:pt x="2099373" y="0"/>
                  </a:lnTo>
                  <a:close/>
                </a:path>
              </a:pathLst>
            </a:custGeom>
            <a:solidFill>
              <a:srgbClr val="C5C5C5"/>
            </a:solidFill>
          </p:spPr>
          <p:txBody>
            <a:bodyPr wrap="square" lIns="0" tIns="0" rIns="0" bIns="0" rtlCol="0"/>
            <a:lstStyle/>
            <a:p>
              <a:endParaRPr sz="1800"/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0" y="0"/>
              <a:ext cx="6961505" cy="1009161"/>
              <a:chOff x="0" y="0"/>
              <a:chExt cx="6961505" cy="1009161"/>
            </a:xfrm>
          </p:grpSpPr>
          <p:sp>
            <p:nvSpPr>
              <p:cNvPr id="10" name="bk object 18"/>
              <p:cNvSpPr/>
              <p:nvPr/>
            </p:nvSpPr>
            <p:spPr>
              <a:xfrm>
                <a:off x="0" y="0"/>
                <a:ext cx="696150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6961505" h="1009015">
                    <a:moveTo>
                      <a:pt x="6414998" y="0"/>
                    </a:moveTo>
                    <a:lnTo>
                      <a:pt x="0" y="0"/>
                    </a:lnTo>
                    <a:lnTo>
                      <a:pt x="0" y="1008595"/>
                    </a:lnTo>
                    <a:lnTo>
                      <a:pt x="6961492" y="1008557"/>
                    </a:lnTo>
                    <a:lnTo>
                      <a:pt x="6414998" y="0"/>
                    </a:lnTo>
                    <a:close/>
                  </a:path>
                </a:pathLst>
              </a:custGeom>
              <a:solidFill>
                <a:srgbClr val="B0810A"/>
              </a:solidFill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1" name="bk object 19"/>
              <p:cNvSpPr/>
              <p:nvPr/>
            </p:nvSpPr>
            <p:spPr>
              <a:xfrm>
                <a:off x="633866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5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2" name="bk object 20"/>
              <p:cNvSpPr/>
              <p:nvPr/>
            </p:nvSpPr>
            <p:spPr>
              <a:xfrm>
                <a:off x="626137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5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3" name="bk object 21"/>
              <p:cNvSpPr/>
              <p:nvPr/>
            </p:nvSpPr>
            <p:spPr>
              <a:xfrm>
                <a:off x="618408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5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4" name="bk object 22"/>
              <p:cNvSpPr/>
              <p:nvPr/>
            </p:nvSpPr>
            <p:spPr>
              <a:xfrm>
                <a:off x="610676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2" y="100855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5" name="bk object 23"/>
              <p:cNvSpPr/>
              <p:nvPr/>
            </p:nvSpPr>
            <p:spPr>
              <a:xfrm>
                <a:off x="602948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0" y="100855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6" name="bk object 24"/>
              <p:cNvSpPr/>
              <p:nvPr/>
            </p:nvSpPr>
            <p:spPr>
              <a:xfrm>
                <a:off x="595219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6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7" name="bk object 25"/>
              <p:cNvSpPr/>
              <p:nvPr/>
            </p:nvSpPr>
            <p:spPr>
              <a:xfrm>
                <a:off x="587490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8" name="bk object 26"/>
              <p:cNvSpPr/>
              <p:nvPr/>
            </p:nvSpPr>
            <p:spPr>
              <a:xfrm>
                <a:off x="579758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4" y="100856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19" name="bk object 27"/>
              <p:cNvSpPr/>
              <p:nvPr/>
            </p:nvSpPr>
            <p:spPr>
              <a:xfrm>
                <a:off x="572029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0" name="bk object 28"/>
              <p:cNvSpPr/>
              <p:nvPr/>
            </p:nvSpPr>
            <p:spPr>
              <a:xfrm>
                <a:off x="564299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1" y="100856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1" name="bk object 29"/>
              <p:cNvSpPr/>
              <p:nvPr/>
            </p:nvSpPr>
            <p:spPr>
              <a:xfrm>
                <a:off x="556570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2" y="100856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2" name="bk object 30"/>
              <p:cNvSpPr/>
              <p:nvPr/>
            </p:nvSpPr>
            <p:spPr>
              <a:xfrm>
                <a:off x="548841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3" name="bk object 31"/>
              <p:cNvSpPr/>
              <p:nvPr/>
            </p:nvSpPr>
            <p:spPr>
              <a:xfrm>
                <a:off x="541112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2" y="100856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4" name="bk object 32"/>
              <p:cNvSpPr/>
              <p:nvPr/>
            </p:nvSpPr>
            <p:spPr>
              <a:xfrm>
                <a:off x="5333807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6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5" name="bk object 33"/>
              <p:cNvSpPr/>
              <p:nvPr/>
            </p:nvSpPr>
            <p:spPr>
              <a:xfrm>
                <a:off x="525652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6" name="bk object 34"/>
              <p:cNvSpPr/>
              <p:nvPr/>
            </p:nvSpPr>
            <p:spPr>
              <a:xfrm>
                <a:off x="5179219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4" y="100856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7" name="bk object 35"/>
              <p:cNvSpPr/>
              <p:nvPr/>
            </p:nvSpPr>
            <p:spPr>
              <a:xfrm>
                <a:off x="509939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3" y="100856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8" name="bk object 36"/>
              <p:cNvSpPr/>
              <p:nvPr/>
            </p:nvSpPr>
            <p:spPr>
              <a:xfrm>
                <a:off x="502208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6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29" name="bk object 37"/>
              <p:cNvSpPr/>
              <p:nvPr/>
            </p:nvSpPr>
            <p:spPr>
              <a:xfrm>
                <a:off x="494479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0" name="bk object 38"/>
              <p:cNvSpPr/>
              <p:nvPr/>
            </p:nvSpPr>
            <p:spPr>
              <a:xfrm>
                <a:off x="486747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1" name="bk object 39"/>
              <p:cNvSpPr/>
              <p:nvPr/>
            </p:nvSpPr>
            <p:spPr>
              <a:xfrm>
                <a:off x="479019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5" y="100856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2" name="bk object 40"/>
              <p:cNvSpPr/>
              <p:nvPr/>
            </p:nvSpPr>
            <p:spPr>
              <a:xfrm>
                <a:off x="471290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6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3" name="bk object 41"/>
              <p:cNvSpPr/>
              <p:nvPr/>
            </p:nvSpPr>
            <p:spPr>
              <a:xfrm>
                <a:off x="463561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4" name="bk object 42"/>
              <p:cNvSpPr/>
              <p:nvPr/>
            </p:nvSpPr>
            <p:spPr>
              <a:xfrm>
                <a:off x="455831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6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5" name="bk object 43"/>
              <p:cNvSpPr/>
              <p:nvPr/>
            </p:nvSpPr>
            <p:spPr>
              <a:xfrm>
                <a:off x="448100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8" y="100856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6" name="bk object 44"/>
              <p:cNvSpPr/>
              <p:nvPr/>
            </p:nvSpPr>
            <p:spPr>
              <a:xfrm>
                <a:off x="440370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7" name="bk object 45"/>
              <p:cNvSpPr/>
              <p:nvPr/>
            </p:nvSpPr>
            <p:spPr>
              <a:xfrm>
                <a:off x="432641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6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8" name="bk object 46"/>
              <p:cNvSpPr/>
              <p:nvPr/>
            </p:nvSpPr>
            <p:spPr>
              <a:xfrm>
                <a:off x="424912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6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39" name="bk object 47"/>
              <p:cNvSpPr/>
              <p:nvPr/>
            </p:nvSpPr>
            <p:spPr>
              <a:xfrm>
                <a:off x="417183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7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0" name="bk object 48"/>
              <p:cNvSpPr/>
              <p:nvPr/>
            </p:nvSpPr>
            <p:spPr>
              <a:xfrm>
                <a:off x="409451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7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1" name="bk object 49"/>
              <p:cNvSpPr/>
              <p:nvPr/>
            </p:nvSpPr>
            <p:spPr>
              <a:xfrm>
                <a:off x="401723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6" y="100857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2" name="bk object 50"/>
              <p:cNvSpPr/>
              <p:nvPr/>
            </p:nvSpPr>
            <p:spPr>
              <a:xfrm>
                <a:off x="3939939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7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3" name="bk object 51"/>
              <p:cNvSpPr/>
              <p:nvPr/>
            </p:nvSpPr>
            <p:spPr>
              <a:xfrm>
                <a:off x="386265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4" name="bk object 52"/>
              <p:cNvSpPr/>
              <p:nvPr/>
            </p:nvSpPr>
            <p:spPr>
              <a:xfrm>
                <a:off x="378535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8" y="100857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5" name="bk object 53"/>
              <p:cNvSpPr/>
              <p:nvPr/>
            </p:nvSpPr>
            <p:spPr>
              <a:xfrm>
                <a:off x="370804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6" name="bk object 54"/>
              <p:cNvSpPr/>
              <p:nvPr/>
            </p:nvSpPr>
            <p:spPr>
              <a:xfrm>
                <a:off x="363074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7" y="100857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7" name="bk object 55"/>
              <p:cNvSpPr/>
              <p:nvPr/>
            </p:nvSpPr>
            <p:spPr>
              <a:xfrm>
                <a:off x="355345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8" name="bk object 56"/>
              <p:cNvSpPr/>
              <p:nvPr/>
            </p:nvSpPr>
            <p:spPr>
              <a:xfrm>
                <a:off x="347616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49" name="bk object 57"/>
              <p:cNvSpPr/>
              <p:nvPr/>
            </p:nvSpPr>
            <p:spPr>
              <a:xfrm>
                <a:off x="339887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0" name="bk object 58"/>
              <p:cNvSpPr/>
              <p:nvPr/>
            </p:nvSpPr>
            <p:spPr>
              <a:xfrm>
                <a:off x="3321567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0" y="100857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1" name="bk object 59"/>
              <p:cNvSpPr/>
              <p:nvPr/>
            </p:nvSpPr>
            <p:spPr>
              <a:xfrm>
                <a:off x="324427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09" y="100857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2" name="bk object 60"/>
              <p:cNvSpPr/>
              <p:nvPr/>
            </p:nvSpPr>
            <p:spPr>
              <a:xfrm>
                <a:off x="316696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3" y="100857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3" name="bk object 61"/>
              <p:cNvSpPr/>
              <p:nvPr/>
            </p:nvSpPr>
            <p:spPr>
              <a:xfrm>
                <a:off x="308966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2" y="100857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4" name="bk object 62"/>
              <p:cNvSpPr/>
              <p:nvPr/>
            </p:nvSpPr>
            <p:spPr>
              <a:xfrm>
                <a:off x="301235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0" y="100857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5" name="bk object 63"/>
              <p:cNvSpPr/>
              <p:nvPr/>
            </p:nvSpPr>
            <p:spPr>
              <a:xfrm>
                <a:off x="293505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7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6" name="bk object 64"/>
              <p:cNvSpPr/>
              <p:nvPr/>
            </p:nvSpPr>
            <p:spPr>
              <a:xfrm>
                <a:off x="285778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0" y="100857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7" name="bk object 65"/>
              <p:cNvSpPr/>
              <p:nvPr/>
            </p:nvSpPr>
            <p:spPr>
              <a:xfrm>
                <a:off x="278049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0" y="100857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8" name="bk object 66"/>
              <p:cNvSpPr/>
              <p:nvPr/>
            </p:nvSpPr>
            <p:spPr>
              <a:xfrm>
                <a:off x="270320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1" y="100857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59" name="bk object 67"/>
              <p:cNvSpPr/>
              <p:nvPr/>
            </p:nvSpPr>
            <p:spPr>
              <a:xfrm>
                <a:off x="262588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1" y="100857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0" name="bk object 68"/>
              <p:cNvSpPr/>
              <p:nvPr/>
            </p:nvSpPr>
            <p:spPr>
              <a:xfrm>
                <a:off x="254857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7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1" name="bk object 69"/>
              <p:cNvSpPr/>
              <p:nvPr/>
            </p:nvSpPr>
            <p:spPr>
              <a:xfrm>
                <a:off x="247127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7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2" name="bk object 70"/>
              <p:cNvSpPr/>
              <p:nvPr/>
            </p:nvSpPr>
            <p:spPr>
              <a:xfrm>
                <a:off x="239399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1" y="100857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3" name="bk object 71"/>
              <p:cNvSpPr/>
              <p:nvPr/>
            </p:nvSpPr>
            <p:spPr>
              <a:xfrm>
                <a:off x="231670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3" y="100858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4" name="bk object 72"/>
              <p:cNvSpPr/>
              <p:nvPr/>
            </p:nvSpPr>
            <p:spPr>
              <a:xfrm>
                <a:off x="223939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8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5" name="bk object 73"/>
              <p:cNvSpPr/>
              <p:nvPr/>
            </p:nvSpPr>
            <p:spPr>
              <a:xfrm>
                <a:off x="216212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8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6" name="bk object 74"/>
              <p:cNvSpPr/>
              <p:nvPr/>
            </p:nvSpPr>
            <p:spPr>
              <a:xfrm>
                <a:off x="208480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8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7" name="bk object 75"/>
              <p:cNvSpPr/>
              <p:nvPr/>
            </p:nvSpPr>
            <p:spPr>
              <a:xfrm>
                <a:off x="200752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3" y="100858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8" name="bk object 76"/>
              <p:cNvSpPr/>
              <p:nvPr/>
            </p:nvSpPr>
            <p:spPr>
              <a:xfrm>
                <a:off x="193022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8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69" name="bk object 77"/>
              <p:cNvSpPr/>
              <p:nvPr/>
            </p:nvSpPr>
            <p:spPr>
              <a:xfrm>
                <a:off x="185290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0" name="bk object 78"/>
              <p:cNvSpPr/>
              <p:nvPr/>
            </p:nvSpPr>
            <p:spPr>
              <a:xfrm>
                <a:off x="177562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5" y="100858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1" name="bk object 79"/>
              <p:cNvSpPr/>
              <p:nvPr/>
            </p:nvSpPr>
            <p:spPr>
              <a:xfrm>
                <a:off x="169832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3" y="100858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2" name="bk object 80"/>
              <p:cNvSpPr/>
              <p:nvPr/>
            </p:nvSpPr>
            <p:spPr>
              <a:xfrm>
                <a:off x="162102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4" y="100858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3" name="bk object 81"/>
              <p:cNvSpPr/>
              <p:nvPr/>
            </p:nvSpPr>
            <p:spPr>
              <a:xfrm>
                <a:off x="154374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8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4" name="bk object 82"/>
              <p:cNvSpPr/>
              <p:nvPr/>
            </p:nvSpPr>
            <p:spPr>
              <a:xfrm>
                <a:off x="146643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9" y="100858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5" name="bk object 83"/>
              <p:cNvSpPr/>
              <p:nvPr/>
            </p:nvSpPr>
            <p:spPr>
              <a:xfrm>
                <a:off x="138915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5" y="100858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6" name="bk object 84"/>
              <p:cNvSpPr/>
              <p:nvPr/>
            </p:nvSpPr>
            <p:spPr>
              <a:xfrm>
                <a:off x="131184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6" y="1008585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7" name="bk object 85"/>
              <p:cNvSpPr/>
              <p:nvPr/>
            </p:nvSpPr>
            <p:spPr>
              <a:xfrm>
                <a:off x="1234526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8" name="bk object 86"/>
              <p:cNvSpPr/>
              <p:nvPr/>
            </p:nvSpPr>
            <p:spPr>
              <a:xfrm>
                <a:off x="1157271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7" y="100858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79" name="bk object 87"/>
              <p:cNvSpPr/>
              <p:nvPr/>
            </p:nvSpPr>
            <p:spPr>
              <a:xfrm>
                <a:off x="107994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6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0" name="bk object 88"/>
              <p:cNvSpPr/>
              <p:nvPr/>
            </p:nvSpPr>
            <p:spPr>
              <a:xfrm>
                <a:off x="1002650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1" name="bk object 89"/>
              <p:cNvSpPr/>
              <p:nvPr/>
            </p:nvSpPr>
            <p:spPr>
              <a:xfrm>
                <a:off x="925369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87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2" name="bk object 90"/>
              <p:cNvSpPr/>
              <p:nvPr/>
            </p:nvSpPr>
            <p:spPr>
              <a:xfrm>
                <a:off x="84806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7" y="100858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3" name="bk object 91"/>
              <p:cNvSpPr/>
              <p:nvPr/>
            </p:nvSpPr>
            <p:spPr>
              <a:xfrm>
                <a:off x="77079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5" y="1008588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4" name="bk object 92"/>
              <p:cNvSpPr/>
              <p:nvPr/>
            </p:nvSpPr>
            <p:spPr>
              <a:xfrm>
                <a:off x="69346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9" y="100858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5" name="bk object 93"/>
              <p:cNvSpPr/>
              <p:nvPr/>
            </p:nvSpPr>
            <p:spPr>
              <a:xfrm>
                <a:off x="616154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22" y="100858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6" name="bk object 94"/>
              <p:cNvSpPr/>
              <p:nvPr/>
            </p:nvSpPr>
            <p:spPr>
              <a:xfrm>
                <a:off x="532618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7" y="100858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7" name="bk object 95"/>
              <p:cNvSpPr/>
              <p:nvPr/>
            </p:nvSpPr>
            <p:spPr>
              <a:xfrm>
                <a:off x="455327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8" y="100859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8" name="bk object 96"/>
              <p:cNvSpPr/>
              <p:nvPr/>
            </p:nvSpPr>
            <p:spPr>
              <a:xfrm>
                <a:off x="378013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20" y="100859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89" name="bk object 97"/>
              <p:cNvSpPr/>
              <p:nvPr/>
            </p:nvSpPr>
            <p:spPr>
              <a:xfrm>
                <a:off x="30073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9" y="100859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0" name="bk object 98"/>
              <p:cNvSpPr/>
              <p:nvPr/>
            </p:nvSpPr>
            <p:spPr>
              <a:xfrm>
                <a:off x="223425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19" y="1008591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1" name="bk object 99"/>
              <p:cNvSpPr/>
              <p:nvPr/>
            </p:nvSpPr>
            <p:spPr>
              <a:xfrm>
                <a:off x="14612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20" y="100859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2" name="bk object 100"/>
              <p:cNvSpPr/>
              <p:nvPr/>
            </p:nvSpPr>
            <p:spPr>
              <a:xfrm>
                <a:off x="68832" y="0"/>
                <a:ext cx="549275" cy="1009015"/>
              </a:xfrm>
              <a:custGeom>
                <a:avLst/>
                <a:gdLst/>
                <a:ahLst/>
                <a:cxnLst/>
                <a:rect l="l" t="t" r="r" b="b"/>
                <a:pathLst>
                  <a:path w="549275" h="1009015">
                    <a:moveTo>
                      <a:pt x="548721" y="100859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3" name="bk object 101"/>
              <p:cNvSpPr/>
              <p:nvPr/>
            </p:nvSpPr>
            <p:spPr>
              <a:xfrm>
                <a:off x="0" y="15571"/>
                <a:ext cx="540385" cy="993140"/>
              </a:xfrm>
              <a:custGeom>
                <a:avLst/>
                <a:gdLst/>
                <a:ahLst/>
                <a:cxnLst/>
                <a:rect l="l" t="t" r="r" b="b"/>
                <a:pathLst>
                  <a:path w="540385" h="993140">
                    <a:moveTo>
                      <a:pt x="540251" y="993022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4" name="bk object 102"/>
              <p:cNvSpPr/>
              <p:nvPr/>
            </p:nvSpPr>
            <p:spPr>
              <a:xfrm>
                <a:off x="0" y="157583"/>
                <a:ext cx="463550" cy="851535"/>
              </a:xfrm>
              <a:custGeom>
                <a:avLst/>
                <a:gdLst/>
                <a:ahLst/>
                <a:cxnLst/>
                <a:rect l="l" t="t" r="r" b="b"/>
                <a:pathLst>
                  <a:path w="463550" h="851535">
                    <a:moveTo>
                      <a:pt x="462986" y="851010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5" name="bk object 103"/>
              <p:cNvSpPr/>
              <p:nvPr/>
            </p:nvSpPr>
            <p:spPr>
              <a:xfrm>
                <a:off x="0" y="299699"/>
                <a:ext cx="386080" cy="709295"/>
              </a:xfrm>
              <a:custGeom>
                <a:avLst/>
                <a:gdLst/>
                <a:ahLst/>
                <a:cxnLst/>
                <a:rect l="l" t="t" r="r" b="b"/>
                <a:pathLst>
                  <a:path w="386080" h="709294">
                    <a:moveTo>
                      <a:pt x="385669" y="70889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6" name="bk object 104"/>
              <p:cNvSpPr/>
              <p:nvPr/>
            </p:nvSpPr>
            <p:spPr>
              <a:xfrm>
                <a:off x="0" y="441769"/>
                <a:ext cx="308610" cy="567055"/>
              </a:xfrm>
              <a:custGeom>
                <a:avLst/>
                <a:gdLst/>
                <a:ahLst/>
                <a:cxnLst/>
                <a:rect l="l" t="t" r="r" b="b"/>
                <a:pathLst>
                  <a:path w="308610" h="567055">
                    <a:moveTo>
                      <a:pt x="308377" y="566824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7" name="bk object 105"/>
              <p:cNvSpPr/>
              <p:nvPr/>
            </p:nvSpPr>
            <p:spPr>
              <a:xfrm>
                <a:off x="0" y="583835"/>
                <a:ext cx="231140" cy="424815"/>
              </a:xfrm>
              <a:custGeom>
                <a:avLst/>
                <a:gdLst/>
                <a:ahLst/>
                <a:cxnLst/>
                <a:rect l="l" t="t" r="r" b="b"/>
                <a:pathLst>
                  <a:path w="231140" h="424815">
                    <a:moveTo>
                      <a:pt x="231088" y="42475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8" name="bk object 106"/>
              <p:cNvSpPr/>
              <p:nvPr/>
            </p:nvSpPr>
            <p:spPr>
              <a:xfrm>
                <a:off x="0" y="725951"/>
                <a:ext cx="154305" cy="283210"/>
              </a:xfrm>
              <a:custGeom>
                <a:avLst/>
                <a:gdLst/>
                <a:ahLst/>
                <a:cxnLst/>
                <a:rect l="l" t="t" r="r" b="b"/>
                <a:pathLst>
                  <a:path w="154305" h="283209">
                    <a:moveTo>
                      <a:pt x="153770" y="282643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  <p:sp>
            <p:nvSpPr>
              <p:cNvPr id="99" name="bk object 107"/>
              <p:cNvSpPr/>
              <p:nvPr/>
            </p:nvSpPr>
            <p:spPr>
              <a:xfrm>
                <a:off x="0" y="867955"/>
                <a:ext cx="76835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76835" h="140969">
                    <a:moveTo>
                      <a:pt x="76514" y="140639"/>
                    </a:moveTo>
                    <a:lnTo>
                      <a:pt x="0" y="0"/>
                    </a:lnTo>
                  </a:path>
                </a:pathLst>
              </a:custGeom>
              <a:ln w="962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 sz="1800"/>
              </a:p>
            </p:txBody>
          </p:sp>
        </p:grpSp>
        <p:sp>
          <p:nvSpPr>
            <p:cNvPr id="100" name="bk object 108"/>
            <p:cNvSpPr/>
            <p:nvPr userDrawn="1"/>
          </p:nvSpPr>
          <p:spPr>
            <a:xfrm>
              <a:off x="0" y="1034516"/>
              <a:ext cx="9144000" cy="73660"/>
            </a:xfrm>
            <a:custGeom>
              <a:avLst/>
              <a:gdLst/>
              <a:ahLst/>
              <a:cxnLst/>
              <a:rect l="l" t="t" r="r" b="b"/>
              <a:pathLst>
                <a:path w="9144000" h="73659">
                  <a:moveTo>
                    <a:pt x="0" y="73151"/>
                  </a:moveTo>
                  <a:lnTo>
                    <a:pt x="9144000" y="73151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7315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800"/>
            </a:p>
          </p:txBody>
        </p:sp>
        <p:sp>
          <p:nvSpPr>
            <p:cNvPr id="107" name="bk object 17"/>
            <p:cNvSpPr/>
            <p:nvPr userDrawn="1"/>
          </p:nvSpPr>
          <p:spPr>
            <a:xfrm>
              <a:off x="7044628" y="240836"/>
              <a:ext cx="1859619" cy="555406"/>
            </a:xfrm>
            <a:prstGeom prst="rect">
              <a:avLst/>
            </a:prstGeom>
            <a:blipFill>
              <a:blip r:embed="rId1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800"/>
            </a:p>
          </p:txBody>
        </p:sp>
      </p:grpSp>
    </p:spTree>
    <p:extLst>
      <p:ext uri="{BB962C8B-B14F-4D97-AF65-F5344CB8AC3E}">
        <p14:creationId xmlns:p14="http://schemas.microsoft.com/office/powerpoint/2010/main" val="648426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  <p:sldLayoutId id="2147483666" r:id="rId5"/>
    <p:sldLayoutId id="2147483668" r:id="rId6"/>
    <p:sldLayoutId id="2147483669" r:id="rId7"/>
    <p:sldLayoutId id="2147483667" r:id="rId8"/>
    <p:sldLayoutId id="2147483670" r:id="rId9"/>
    <p:sldLayoutId id="214748367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Impact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ro.arcgis.com/en/pro-app/latest/tool-reference/geostatistical-analyst/empirical-bayesian-kriging.htm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ad.saraswat.rcac.purdue.edu/index.php/nnf-program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Version_contro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" TargetMode="External"/><Relationship Id="rId4" Type="http://schemas.openxmlformats.org/officeDocument/2006/relationships/hyperlink" Target="https://en.wikipedia.org/wiki/Git_(software)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hin.org/weather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022AA-F05C-4C6A-AC64-925457D8F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023583"/>
            <a:ext cx="12192001" cy="2483892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Garamond" panose="02020404030301010803" pitchFamily="18" charset="0"/>
              </a:rPr>
              <a:t>Teaching Geospatial Programming and Data Science to </a:t>
            </a:r>
            <a:r>
              <a:rPr lang="en-US" sz="3600" b="1" dirty="0" err="1">
                <a:latin typeface="Garamond" panose="02020404030301010803" pitchFamily="18" charset="0"/>
              </a:rPr>
              <a:t>AgriScience</a:t>
            </a:r>
            <a:r>
              <a:rPr lang="en-US" sz="3600" b="1" dirty="0">
                <a:latin typeface="Garamond" panose="02020404030301010803" pitchFamily="18" charset="0"/>
              </a:rPr>
              <a:t> Students: Analyzing Weather Network Data (WND) in </a:t>
            </a:r>
            <a:r>
              <a:rPr lang="en-US" sz="3600" b="1" dirty="0" err="1">
                <a:latin typeface="Garamond" panose="02020404030301010803" pitchFamily="18" charset="0"/>
              </a:rPr>
              <a:t>Jupyter</a:t>
            </a:r>
            <a:r>
              <a:rPr lang="en-US" sz="3600" b="1" dirty="0">
                <a:latin typeface="Garamond" panose="02020404030301010803" pitchFamily="18" charset="0"/>
              </a:rPr>
              <a:t> Notebook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FF8A6-13C3-44AD-8CE4-321AEBF89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558" y="3115226"/>
            <a:ext cx="11507751" cy="2617278"/>
          </a:xfrm>
        </p:spPr>
        <p:txBody>
          <a:bodyPr>
            <a:noAutofit/>
          </a:bodyPr>
          <a:lstStyle/>
          <a:p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Dharmendra Saraswat* and Gang Shao** </a:t>
            </a:r>
          </a:p>
          <a:p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Associate Professor, Agricultural and Biological Engineering Department</a:t>
            </a:r>
          </a:p>
          <a:p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** Assistant Professor, Purdue Libraries and School of Information Studies</a:t>
            </a:r>
          </a:p>
          <a:p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West Lafayette, Purdue University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C074DC-2F6C-3841-9525-9A8CB03EC370}"/>
              </a:ext>
            </a:extLst>
          </p:cNvPr>
          <p:cNvSpPr txBox="1"/>
          <p:nvPr/>
        </p:nvSpPr>
        <p:spPr>
          <a:xfrm>
            <a:off x="0" y="5843008"/>
            <a:ext cx="73844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Session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Instructional Case Studies with Data Sets for YOUR Instruction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July 14, 2021, 10 am to 12:30 pm (CDT)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DBD8B1-E194-924A-8401-167A0EF34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9164" y="6307527"/>
            <a:ext cx="4793672" cy="66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034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1- Data Wrangling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293615" y="1354074"/>
            <a:ext cx="11787549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In this section, you will clean weather data tables for interpolation analysis. Topics covered include: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Creating Pandas </a:t>
            </a:r>
            <a:r>
              <a:rPr lang="en-US" sz="3200" dirty="0" err="1">
                <a:solidFill>
                  <a:schemeClr val="bg1"/>
                </a:solidFill>
              </a:rPr>
              <a:t>DataFrames</a:t>
            </a:r>
            <a:r>
              <a:rPr lang="en-US" sz="3200" dirty="0">
                <a:solidFill>
                  <a:schemeClr val="bg1"/>
                </a:solidFill>
              </a:rPr>
              <a:t> using the two CSV datasets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Exploring the datasets using methods available to </a:t>
            </a:r>
            <a:r>
              <a:rPr lang="en-US" sz="3200" dirty="0" err="1">
                <a:solidFill>
                  <a:schemeClr val="bg1"/>
                </a:solidFill>
              </a:rPr>
              <a:t>DataFrames</a:t>
            </a:r>
            <a:r>
              <a:rPr lang="en-US" sz="3200" dirty="0">
                <a:solidFill>
                  <a:schemeClr val="bg1"/>
                </a:solidFill>
              </a:rPr>
              <a:t> for identifying a  unique  common key between the two datasets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Performing a merge operation to combine the datasets into a single </a:t>
            </a:r>
            <a:r>
              <a:rPr lang="en-US" sz="3200" dirty="0" err="1">
                <a:solidFill>
                  <a:schemeClr val="bg1"/>
                </a:solidFill>
              </a:rPr>
              <a:t>DataFrame</a:t>
            </a: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Finding and correcting missing data where appropriate</a:t>
            </a:r>
          </a:p>
        </p:txBody>
      </p:sp>
    </p:spTree>
    <p:extLst>
      <p:ext uri="{BB962C8B-B14F-4D97-AF65-F5344CB8AC3E}">
        <p14:creationId xmlns:p14="http://schemas.microsoft.com/office/powerpoint/2010/main" val="225588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1- Data Wrangling-cont.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293615" y="1354074"/>
            <a:ext cx="117875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Creating Pandas </a:t>
            </a:r>
            <a:r>
              <a:rPr lang="en-US" sz="3200" dirty="0" err="1">
                <a:solidFill>
                  <a:schemeClr val="bg1"/>
                </a:solidFill>
              </a:rPr>
              <a:t>DataFrames</a:t>
            </a:r>
            <a:r>
              <a:rPr lang="en-US" sz="3200" dirty="0">
                <a:solidFill>
                  <a:schemeClr val="bg1"/>
                </a:solidFill>
              </a:rPr>
              <a:t> using the two CSV datasets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690D3A-8A58-AB46-B050-B59DBBDAA8CE}"/>
              </a:ext>
            </a:extLst>
          </p:cNvPr>
          <p:cNvSpPr/>
          <p:nvPr/>
        </p:nvSpPr>
        <p:spPr>
          <a:xfrm>
            <a:off x="403906" y="2575143"/>
            <a:ext cx="11787549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Coding steps to accomplish the above included the following:</a:t>
            </a:r>
          </a:p>
          <a:p>
            <a:r>
              <a:rPr lang="en-US" sz="3200" dirty="0">
                <a:solidFill>
                  <a:schemeClr val="bg1"/>
                </a:solidFill>
              </a:rPr>
              <a:t>. </a:t>
            </a:r>
            <a:r>
              <a:rPr lang="en-US" sz="2400" dirty="0">
                <a:solidFill>
                  <a:schemeClr val="bg1"/>
                </a:solidFill>
              </a:rPr>
              <a:t>Read tabular weather station data from the two CSV files into separate </a:t>
            </a:r>
            <a:r>
              <a:rPr lang="en-US" sz="2400" dirty="0" err="1">
                <a:solidFill>
                  <a:schemeClr val="bg1"/>
                </a:solidFill>
              </a:rPr>
              <a:t>DataFrames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pandas’</a:t>
            </a:r>
            <a:r>
              <a:rPr lang="en-US" sz="2400" dirty="0" err="1">
                <a:solidFill>
                  <a:schemeClr val="bg1"/>
                </a:solidFill>
              </a:rPr>
              <a:t>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i="1" dirty="0" err="1">
                <a:solidFill>
                  <a:schemeClr val="bg1"/>
                </a:solidFill>
              </a:rPr>
              <a:t>read_csv</a:t>
            </a:r>
            <a:r>
              <a:rPr lang="en-US" sz="2400" i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method. </a:t>
            </a:r>
          </a:p>
          <a:p>
            <a:r>
              <a:rPr lang="en-US" sz="2400" dirty="0">
                <a:solidFill>
                  <a:schemeClr val="bg1"/>
                </a:solidFill>
              </a:rPr>
              <a:t>. Use </a:t>
            </a:r>
            <a:r>
              <a:rPr lang="en-US" sz="2400" dirty="0" err="1">
                <a:solidFill>
                  <a:schemeClr val="bg1"/>
                </a:solidFill>
              </a:rPr>
              <a:t>DataFrame’s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i="1" dirty="0">
                <a:solidFill>
                  <a:schemeClr val="bg1"/>
                </a:solidFill>
              </a:rPr>
              <a:t>head </a:t>
            </a:r>
            <a:r>
              <a:rPr lang="en-US" sz="2400" dirty="0">
                <a:solidFill>
                  <a:schemeClr val="bg1"/>
                </a:solidFill>
              </a:rPr>
              <a:t>method to explore the first five rows of data in both the csv files. </a:t>
            </a:r>
          </a:p>
          <a:p>
            <a:r>
              <a:rPr lang="en-US" sz="2400" dirty="0">
                <a:solidFill>
                  <a:schemeClr val="bg1"/>
                </a:solidFill>
              </a:rPr>
              <a:t>. Use </a:t>
            </a:r>
            <a:r>
              <a:rPr lang="en-US" sz="2400" dirty="0" err="1">
                <a:solidFill>
                  <a:schemeClr val="bg1"/>
                </a:solidFill>
              </a:rPr>
              <a:t>DataFrame’s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i="1" dirty="0">
                <a:solidFill>
                  <a:schemeClr val="bg1"/>
                </a:solidFill>
              </a:rPr>
              <a:t>shape </a:t>
            </a:r>
            <a:r>
              <a:rPr lang="en-US" sz="2400" dirty="0">
                <a:solidFill>
                  <a:schemeClr val="bg1"/>
                </a:solidFill>
              </a:rPr>
              <a:t>method to reveal content in both the two csv files </a:t>
            </a:r>
          </a:p>
          <a:p>
            <a:r>
              <a:rPr lang="en-US" sz="2400" dirty="0">
                <a:solidFill>
                  <a:schemeClr val="bg1"/>
                </a:solidFill>
              </a:rPr>
              <a:t>WHIN_current_02232021: 136 rows and 26 columns of data. </a:t>
            </a:r>
          </a:p>
          <a:p>
            <a:r>
              <a:rPr lang="en-US" sz="2400" dirty="0">
                <a:solidFill>
                  <a:schemeClr val="bg1"/>
                </a:solidFill>
              </a:rPr>
              <a:t>WHIN_stations:167 rows and 4 columns of data. </a:t>
            </a:r>
          </a:p>
        </p:txBody>
      </p:sp>
    </p:spTree>
    <p:extLst>
      <p:ext uri="{BB962C8B-B14F-4D97-AF65-F5344CB8AC3E}">
        <p14:creationId xmlns:p14="http://schemas.microsoft.com/office/powerpoint/2010/main" val="1469080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1- Data Wrangling-cont.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293615" y="1354074"/>
            <a:ext cx="117875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Creating Pandas </a:t>
            </a:r>
            <a:r>
              <a:rPr lang="en-US" sz="3200" dirty="0" err="1">
                <a:solidFill>
                  <a:schemeClr val="bg1"/>
                </a:solidFill>
              </a:rPr>
              <a:t>DataFrames</a:t>
            </a:r>
            <a:r>
              <a:rPr lang="en-US" sz="3200" dirty="0">
                <a:solidFill>
                  <a:schemeClr val="bg1"/>
                </a:solidFill>
              </a:rPr>
              <a:t> using the two CSV datasets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7D2146-26E9-0343-B325-2C2827D0F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1927" y="1938849"/>
            <a:ext cx="8271164" cy="24533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86E519-5D23-584A-BF91-3D1D3DFAE0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9" r="34083"/>
          <a:stretch/>
        </p:blipFill>
        <p:spPr>
          <a:xfrm>
            <a:off x="2895055" y="4503209"/>
            <a:ext cx="6825414" cy="235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590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1- Data Wrangling-cont.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293615" y="1354074"/>
            <a:ext cx="1178754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Exploring the datasets using methods available to </a:t>
            </a:r>
            <a:r>
              <a:rPr lang="en-US" sz="3200" dirty="0" err="1">
                <a:solidFill>
                  <a:schemeClr val="bg1"/>
                </a:solidFill>
              </a:rPr>
              <a:t>DataFrames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690D3A-8A58-AB46-B050-B59DBBDAA8CE}"/>
              </a:ext>
            </a:extLst>
          </p:cNvPr>
          <p:cNvSpPr/>
          <p:nvPr/>
        </p:nvSpPr>
        <p:spPr>
          <a:xfrm>
            <a:off x="293614" y="2431292"/>
            <a:ext cx="11787549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Determine any unique common keys before merging the two datasets into a single </a:t>
            </a:r>
            <a:r>
              <a:rPr lang="en-US" sz="3200" dirty="0" err="1">
                <a:solidFill>
                  <a:schemeClr val="bg1"/>
                </a:solidFill>
              </a:rPr>
              <a:t>DataFrame</a:t>
            </a:r>
            <a:r>
              <a:rPr lang="en-US" sz="3200" dirty="0">
                <a:solidFill>
                  <a:schemeClr val="bg1"/>
                </a:solidFill>
              </a:rPr>
              <a:t>. Coding steps to accomplish the above included the following:</a:t>
            </a:r>
          </a:p>
          <a:p>
            <a:r>
              <a:rPr lang="en-US" sz="3200" dirty="0">
                <a:solidFill>
                  <a:schemeClr val="bg1"/>
                </a:solidFill>
              </a:rPr>
              <a:t>. </a:t>
            </a:r>
            <a:r>
              <a:rPr lang="en-US" sz="2400" dirty="0">
                <a:solidFill>
                  <a:schemeClr val="bg1"/>
                </a:solidFill>
              </a:rPr>
              <a:t>Use </a:t>
            </a:r>
            <a:r>
              <a:rPr lang="en-US" sz="2400" i="1" dirty="0">
                <a:solidFill>
                  <a:schemeClr val="bg1"/>
                </a:solidFill>
              </a:rPr>
              <a:t>.column </a:t>
            </a:r>
            <a:r>
              <a:rPr lang="en-US" sz="2400" dirty="0">
                <a:solidFill>
                  <a:schemeClr val="bg1"/>
                </a:solidFill>
              </a:rPr>
              <a:t>method to learn about columns present in the </a:t>
            </a:r>
            <a:r>
              <a:rPr lang="en-US" sz="2400" dirty="0" err="1">
                <a:solidFill>
                  <a:schemeClr val="bg1"/>
                </a:solidFill>
              </a:rPr>
              <a:t>DataFrame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</a:p>
          <a:p>
            <a:r>
              <a:rPr lang="en-US" sz="2400" dirty="0">
                <a:solidFill>
                  <a:schemeClr val="bg1"/>
                </a:solidFill>
              </a:rPr>
              <a:t>. Determine unique values in each field and column by using .</a:t>
            </a:r>
            <a:r>
              <a:rPr lang="en-US" sz="2400" i="1" dirty="0">
                <a:solidFill>
                  <a:schemeClr val="bg1"/>
                </a:solidFill>
              </a:rPr>
              <a:t>unique</a:t>
            </a:r>
            <a:r>
              <a:rPr lang="en-US" sz="2400" dirty="0">
                <a:solidFill>
                  <a:schemeClr val="bg1"/>
                </a:solidFill>
              </a:rPr>
              <a:t> method</a:t>
            </a:r>
          </a:p>
          <a:p>
            <a:r>
              <a:rPr lang="en-US" sz="2400" dirty="0">
                <a:solidFill>
                  <a:schemeClr val="bg1"/>
                </a:solidFill>
              </a:rPr>
              <a:t>. Remove duplicates.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. Rename unique columns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C0F5C4-A231-D64E-B4DE-F6E90E66C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635" y="5711455"/>
            <a:ext cx="1879600" cy="1079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752C94-4793-1F48-8742-2BAEE34CCD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3386"/>
          <a:stretch/>
        </p:blipFill>
        <p:spPr>
          <a:xfrm>
            <a:off x="6288988" y="5746485"/>
            <a:ext cx="3517900" cy="105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857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1- Data Wrangling-cont.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293615" y="1354074"/>
            <a:ext cx="1178754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Performing a merge operation to combine the datasets into a single </a:t>
            </a:r>
            <a:r>
              <a:rPr lang="en-US" sz="3200" dirty="0" err="1">
                <a:solidFill>
                  <a:schemeClr val="bg1"/>
                </a:solidFill>
              </a:rPr>
              <a:t>DataFrame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690D3A-8A58-AB46-B050-B59DBBDAA8CE}"/>
              </a:ext>
            </a:extLst>
          </p:cNvPr>
          <p:cNvSpPr/>
          <p:nvPr/>
        </p:nvSpPr>
        <p:spPr>
          <a:xfrm>
            <a:off x="293614" y="2431292"/>
            <a:ext cx="1178754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Merging two tables help to find out which stations have missing weather data. Coding steps to accomplish the above included the following:</a:t>
            </a:r>
          </a:p>
          <a:p>
            <a:r>
              <a:rPr lang="en-US" sz="3200" dirty="0">
                <a:solidFill>
                  <a:schemeClr val="bg1"/>
                </a:solidFill>
              </a:rPr>
              <a:t>. </a:t>
            </a:r>
            <a:r>
              <a:rPr lang="en-US" sz="2400" dirty="0">
                <a:solidFill>
                  <a:schemeClr val="bg1"/>
                </a:solidFill>
              </a:rPr>
              <a:t>Check if common key has same name in both the </a:t>
            </a:r>
            <a:r>
              <a:rPr lang="en-US" sz="2400" dirty="0" err="1">
                <a:solidFill>
                  <a:schemeClr val="bg1"/>
                </a:solidFill>
              </a:rPr>
              <a:t>DataFrames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. Use </a:t>
            </a:r>
            <a:r>
              <a:rPr lang="en-US" sz="2400" dirty="0" err="1">
                <a:solidFill>
                  <a:schemeClr val="bg1"/>
                </a:solidFill>
              </a:rPr>
              <a:t>DataFrame’s</a:t>
            </a:r>
            <a:r>
              <a:rPr lang="en-US" sz="2400" dirty="0">
                <a:solidFill>
                  <a:schemeClr val="bg1"/>
                </a:solidFill>
              </a:rPr>
              <a:t> .</a:t>
            </a:r>
            <a:r>
              <a:rPr lang="en-US" sz="2400" i="1" dirty="0">
                <a:solidFill>
                  <a:schemeClr val="bg1"/>
                </a:solidFill>
              </a:rPr>
              <a:t>merge </a:t>
            </a:r>
            <a:r>
              <a:rPr lang="en-US" sz="2400" dirty="0">
                <a:solidFill>
                  <a:schemeClr val="bg1"/>
                </a:solidFill>
              </a:rPr>
              <a:t>method to combine both the </a:t>
            </a:r>
            <a:r>
              <a:rPr lang="en-US" sz="2400" dirty="0" err="1">
                <a:solidFill>
                  <a:schemeClr val="bg1"/>
                </a:solidFill>
              </a:rPr>
              <a:t>DataFrames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</a:p>
          <a:p>
            <a:r>
              <a:rPr lang="en-US" sz="2400" dirty="0">
                <a:solidFill>
                  <a:schemeClr val="bg1"/>
                </a:solidFill>
              </a:rPr>
              <a:t>. Use </a:t>
            </a:r>
            <a:r>
              <a:rPr lang="en-US" sz="2400" dirty="0" err="1">
                <a:solidFill>
                  <a:schemeClr val="bg1"/>
                </a:solidFill>
              </a:rPr>
              <a:t>DataFrame’s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i="1" dirty="0">
                <a:solidFill>
                  <a:schemeClr val="bg1"/>
                </a:solidFill>
              </a:rPr>
              <a:t>head </a:t>
            </a:r>
            <a:r>
              <a:rPr lang="en-US" sz="2400" dirty="0">
                <a:solidFill>
                  <a:schemeClr val="bg1"/>
                </a:solidFill>
              </a:rPr>
              <a:t>method to explore the first five rows of data in the merged table</a:t>
            </a:r>
          </a:p>
          <a:p>
            <a:r>
              <a:rPr lang="en-US" sz="2400" dirty="0">
                <a:solidFill>
                  <a:schemeClr val="bg1"/>
                </a:solidFill>
              </a:rPr>
              <a:t>. Use </a:t>
            </a:r>
            <a:r>
              <a:rPr lang="en-US" sz="2400" dirty="0" err="1">
                <a:solidFill>
                  <a:schemeClr val="bg1"/>
                </a:solidFill>
              </a:rPr>
              <a:t>DataFrame’s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i="1" dirty="0">
                <a:solidFill>
                  <a:schemeClr val="bg1"/>
                </a:solidFill>
              </a:rPr>
              <a:t>shape </a:t>
            </a:r>
            <a:r>
              <a:rPr lang="en-US" sz="2400" dirty="0">
                <a:solidFill>
                  <a:schemeClr val="bg1"/>
                </a:solidFill>
              </a:rPr>
              <a:t>method to reveal content in the merged table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4CF5CB-16EE-4C4C-946A-A46A8DD51257}"/>
              </a:ext>
            </a:extLst>
          </p:cNvPr>
          <p:cNvSpPr/>
          <p:nvPr/>
        </p:nvSpPr>
        <p:spPr>
          <a:xfrm>
            <a:off x="1503893" y="5974296"/>
            <a:ext cx="90479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# why are there 168 rows now when largest </a:t>
            </a:r>
            <a:r>
              <a:rPr lang="en-US" sz="2400" dirty="0" err="1">
                <a:solidFill>
                  <a:schemeClr val="bg1"/>
                </a:solidFill>
              </a:rPr>
              <a:t>DataFrame</a:t>
            </a:r>
            <a:r>
              <a:rPr lang="en-US" sz="2400" dirty="0">
                <a:solidFill>
                  <a:schemeClr val="bg1"/>
                </a:solidFill>
              </a:rPr>
              <a:t> had 167?</a:t>
            </a:r>
          </a:p>
          <a:p>
            <a:r>
              <a:rPr lang="en-US" sz="2400" dirty="0">
                <a:solidFill>
                  <a:schemeClr val="bg1"/>
                </a:solidFill>
              </a:rPr>
              <a:t># there was a station that did not match between the two tables</a:t>
            </a:r>
          </a:p>
        </p:txBody>
      </p:sp>
    </p:spTree>
    <p:extLst>
      <p:ext uri="{BB962C8B-B14F-4D97-AF65-F5344CB8AC3E}">
        <p14:creationId xmlns:p14="http://schemas.microsoft.com/office/powerpoint/2010/main" val="2399300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1- Data Wrangling-cont.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293615" y="1354074"/>
            <a:ext cx="117875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Finding and correcting missing data where appropriate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690D3A-8A58-AB46-B050-B59DBBDAA8CE}"/>
              </a:ext>
            </a:extLst>
          </p:cNvPr>
          <p:cNvSpPr/>
          <p:nvPr/>
        </p:nvSpPr>
        <p:spPr>
          <a:xfrm>
            <a:off x="293615" y="4316157"/>
            <a:ext cx="1178754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. You will create a point feature class (vector) by using the latitude and longitude values so it is important that they are present.  </a:t>
            </a:r>
            <a:r>
              <a:rPr lang="en-US" sz="2400" i="1" dirty="0" err="1">
                <a:solidFill>
                  <a:schemeClr val="bg1"/>
                </a:solidFill>
              </a:rPr>
              <a:t>isnull</a:t>
            </a:r>
            <a:r>
              <a:rPr lang="en-US" sz="2400" i="1" dirty="0">
                <a:solidFill>
                  <a:schemeClr val="bg1"/>
                </a:solidFill>
              </a:rPr>
              <a:t> () method</a:t>
            </a:r>
          </a:p>
          <a:p>
            <a:r>
              <a:rPr lang="en-US" sz="2400" dirty="0">
                <a:solidFill>
                  <a:schemeClr val="bg1"/>
                </a:solidFill>
              </a:rPr>
              <a:t>. It will be useful to know how many of the temperature values are missing in the current dataset as those will be used during interpolation</a:t>
            </a:r>
            <a:r>
              <a:rPr lang="en-US" sz="2400" dirty="0"/>
              <a:t>. </a:t>
            </a:r>
            <a:r>
              <a:rPr lang="en-US" sz="2400" i="1" dirty="0" err="1">
                <a:solidFill>
                  <a:schemeClr val="bg1"/>
                </a:solidFill>
              </a:rPr>
              <a:t>isnull</a:t>
            </a:r>
            <a:r>
              <a:rPr lang="en-US" sz="2400" i="1" dirty="0">
                <a:solidFill>
                  <a:schemeClr val="bg1"/>
                </a:solidFill>
              </a:rPr>
              <a:t> () method</a:t>
            </a:r>
            <a:r>
              <a:rPr lang="en-US" sz="2400" dirty="0"/>
              <a:t> </a:t>
            </a:r>
          </a:p>
          <a:p>
            <a:r>
              <a:rPr lang="en-US" sz="2400" dirty="0">
                <a:solidFill>
                  <a:schemeClr val="bg1"/>
                </a:solidFill>
              </a:rPr>
              <a:t>. Save the merged table as a csv file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C50440-A64E-D04D-9E32-446E08B72597}"/>
              </a:ext>
            </a:extLst>
          </p:cNvPr>
          <p:cNvSpPr/>
          <p:nvPr/>
        </p:nvSpPr>
        <p:spPr>
          <a:xfrm>
            <a:off x="293615" y="2358061"/>
            <a:ext cx="116080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The main interest will be focused on the latitude and longitude values for later operation and the temperature values. </a:t>
            </a:r>
          </a:p>
          <a:p>
            <a:r>
              <a:rPr lang="en-US" sz="3200" dirty="0">
                <a:solidFill>
                  <a:schemeClr val="bg1"/>
                </a:solidFill>
              </a:rPr>
              <a:t>Coding steps to accomplish the above included the following: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00479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2- Data Analysis (Interpolation)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1" y="1354074"/>
            <a:ext cx="121920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Topics covered include: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List directory .</a:t>
            </a:r>
            <a:r>
              <a:rPr lang="en-US" sz="3200" dirty="0" err="1">
                <a:solidFill>
                  <a:schemeClr val="bg1"/>
                </a:solidFill>
              </a:rPr>
              <a:t>listdir</a:t>
            </a:r>
            <a:r>
              <a:rPr lang="en-US" sz="3200" dirty="0">
                <a:solidFill>
                  <a:schemeClr val="bg1"/>
                </a:solidFill>
              </a:rPr>
              <a:t>()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Set </a:t>
            </a:r>
            <a:r>
              <a:rPr lang="en-US" sz="3200" dirty="0" err="1">
                <a:solidFill>
                  <a:schemeClr val="bg1"/>
                </a:solidFill>
              </a:rPr>
              <a:t>ArcPy</a:t>
            </a:r>
            <a:r>
              <a:rPr lang="en-US" sz="3200" dirty="0">
                <a:solidFill>
                  <a:schemeClr val="bg1"/>
                </a:solidFill>
              </a:rPr>
              <a:t> environment settings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Create point feature class of “all_stations_weather_0223” table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70FB37-9C7E-3648-8E47-E081CF987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134" y="3432027"/>
            <a:ext cx="7617625" cy="348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921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24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2- Data Analysis (Interpolation)-contd.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293615" y="1354074"/>
            <a:ext cx="1178754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Perform Inverse Distance Weighted (IDW) Interpolation- declare multiple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066E0E-6800-FE4C-8BAF-204B99BD3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371" y="2678314"/>
            <a:ext cx="8144580" cy="406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88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24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2- Data Analysis (Interpolation)-contd.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02DD3E-3386-7D4D-B5FC-5E943BCDA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4286" y="2031341"/>
            <a:ext cx="8324241" cy="482666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6EED121-295A-694E-81E8-95256BB6D335}"/>
              </a:ext>
            </a:extLst>
          </p:cNvPr>
          <p:cNvSpPr/>
          <p:nvPr/>
        </p:nvSpPr>
        <p:spPr>
          <a:xfrm>
            <a:off x="293615" y="1354074"/>
            <a:ext cx="117875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140236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24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2- Data Analysis (Interpolation)-contd.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798245" y="1862367"/>
            <a:ext cx="819724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Extract temperature values for each station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Any remaining Data cleaning  is performed</a:t>
            </a:r>
          </a:p>
        </p:txBody>
      </p:sp>
    </p:spTree>
    <p:extLst>
      <p:ext uri="{BB962C8B-B14F-4D97-AF65-F5344CB8AC3E}">
        <p14:creationId xmlns:p14="http://schemas.microsoft.com/office/powerpoint/2010/main" val="3989522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Image result for purdue university"/>
          <p:cNvSpPr>
            <a:spLocks noChangeAspect="1" noChangeArrowheads="1"/>
          </p:cNvSpPr>
          <p:nvPr/>
        </p:nvSpPr>
        <p:spPr bwMode="auto">
          <a:xfrm>
            <a:off x="1679575" y="-144463"/>
            <a:ext cx="1245208" cy="124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085125-A80C-6346-9EFF-5512AE7DCC15}"/>
              </a:ext>
            </a:extLst>
          </p:cNvPr>
          <p:cNvSpPr txBox="1"/>
          <p:nvPr/>
        </p:nvSpPr>
        <p:spPr>
          <a:xfrm>
            <a:off x="0" y="1089"/>
            <a:ext cx="87072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ASM591/ILS595- Geospatial Programming and Data Science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9A8B7A-4F86-6B45-93CF-99DA878CE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617" y="1022340"/>
            <a:ext cx="5390573" cy="593264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5EA3AEF-D2A4-4040-ADBC-59212B904BD3}"/>
              </a:ext>
            </a:extLst>
          </p:cNvPr>
          <p:cNvSpPr/>
          <p:nvPr/>
        </p:nvSpPr>
        <p:spPr>
          <a:xfrm>
            <a:off x="185256" y="1022340"/>
            <a:ext cx="24400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a typeface="Times New Roman" panose="02020603050405020304" pitchFamily="18" charset="0"/>
              </a:rPr>
              <a:t>New Course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84274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24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Assessment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130630" y="1862367"/>
            <a:ext cx="1175657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Perform Empirical Bayesian Kriging (EBK) interpolation on your own based on the demo above and add the results as "</a:t>
            </a:r>
            <a:r>
              <a:rPr lang="en-US" sz="3200" dirty="0" err="1">
                <a:solidFill>
                  <a:schemeClr val="bg1"/>
                </a:solidFill>
              </a:rPr>
              <a:t>Temp_Kriging</a:t>
            </a:r>
            <a:r>
              <a:rPr lang="en-US" sz="3200" dirty="0">
                <a:solidFill>
                  <a:schemeClr val="bg1"/>
                </a:solidFill>
              </a:rPr>
              <a:t>" to the resulted feature class. The final feature class will include both "</a:t>
            </a:r>
            <a:r>
              <a:rPr lang="en-US" sz="3200" dirty="0" err="1">
                <a:solidFill>
                  <a:schemeClr val="bg1"/>
                </a:solidFill>
              </a:rPr>
              <a:t>Temp_IDW</a:t>
            </a:r>
            <a:r>
              <a:rPr lang="en-US" sz="3200" dirty="0">
                <a:solidFill>
                  <a:schemeClr val="bg1"/>
                </a:solidFill>
              </a:rPr>
              <a:t>" and "</a:t>
            </a:r>
            <a:r>
              <a:rPr lang="en-US" sz="3200" dirty="0" err="1">
                <a:solidFill>
                  <a:schemeClr val="bg1"/>
                </a:solidFill>
              </a:rPr>
              <a:t>Temp_Kriging</a:t>
            </a:r>
            <a:r>
              <a:rPr lang="en-US" sz="3200" dirty="0">
                <a:solidFill>
                  <a:schemeClr val="bg1"/>
                </a:solidFill>
              </a:rPr>
              <a:t>".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Use the following link as a reference to write the script.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Name: EmpiricalBayesianKriging_Example_02.py</a:t>
            </a:r>
            <a:br>
              <a:rPr lang="en-US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https://pro.arcgis.com/en/pro-app/latest/tool-reference/geostatistical-analyst/empirical-bayesian-kriging.htm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956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3- Data Visualization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1" y="1354074"/>
            <a:ext cx="121920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Topics covered include:</a:t>
            </a:r>
          </a:p>
          <a:p>
            <a:r>
              <a:rPr lang="en-US" sz="3200" dirty="0">
                <a:solidFill>
                  <a:schemeClr val="bg1"/>
                </a:solidFill>
              </a:rPr>
              <a:t>. Using Pandas to read a CSV file named WHIN_weather_0223_IDW_EBK_Counties into a </a:t>
            </a:r>
            <a:r>
              <a:rPr lang="en-US" sz="3200" dirty="0" err="1">
                <a:solidFill>
                  <a:schemeClr val="bg1"/>
                </a:solidFill>
              </a:rPr>
              <a:t>DataFrame</a:t>
            </a:r>
            <a:r>
              <a:rPr lang="en-US" sz="3200" dirty="0">
                <a:solidFill>
                  <a:schemeClr val="bg1"/>
                </a:solidFill>
              </a:rPr>
              <a:t>. </a:t>
            </a:r>
          </a:p>
          <a:p>
            <a:r>
              <a:rPr lang="en-US" sz="3200" dirty="0">
                <a:solidFill>
                  <a:schemeClr val="bg1"/>
                </a:solidFill>
              </a:rPr>
              <a:t>. Students import the </a:t>
            </a:r>
            <a:r>
              <a:rPr lang="en-US" sz="3200" b="1" dirty="0">
                <a:solidFill>
                  <a:schemeClr val="bg1"/>
                </a:solidFill>
              </a:rPr>
              <a:t>Seaborn </a:t>
            </a:r>
            <a:r>
              <a:rPr lang="en-US" sz="3200" dirty="0">
                <a:solidFill>
                  <a:schemeClr val="bg1"/>
                </a:solidFill>
              </a:rPr>
              <a:t>and </a:t>
            </a:r>
            <a:r>
              <a:rPr lang="en-US" sz="3200" b="1" dirty="0">
                <a:solidFill>
                  <a:schemeClr val="bg1"/>
                </a:solidFill>
              </a:rPr>
              <a:t>Matplotlib </a:t>
            </a:r>
            <a:r>
              <a:rPr lang="en-US" sz="3200" dirty="0">
                <a:solidFill>
                  <a:schemeClr val="bg1"/>
                </a:solidFill>
              </a:rPr>
              <a:t>Python libraries. Seaborn is a data visualization library built off Matplotlib and it can integrate with Matplotlib’s plotting surface. </a:t>
            </a:r>
          </a:p>
          <a:p>
            <a:r>
              <a:rPr lang="en-US" sz="3200" dirty="0">
                <a:solidFill>
                  <a:schemeClr val="bg1"/>
                </a:solidFill>
              </a:rPr>
              <a:t>. Students were provided with a set of instructions for installing </a:t>
            </a:r>
            <a:r>
              <a:rPr lang="en-US" sz="3200" b="1" dirty="0">
                <a:solidFill>
                  <a:schemeClr val="bg1"/>
                </a:solidFill>
              </a:rPr>
              <a:t>Seaborn</a:t>
            </a:r>
            <a:r>
              <a:rPr lang="en-US" sz="3200" dirty="0">
                <a:solidFill>
                  <a:schemeClr val="bg1"/>
                </a:solidFill>
              </a:rPr>
              <a:t> library in Python environment (</a:t>
            </a:r>
            <a:r>
              <a:rPr lang="en-US" sz="3200" dirty="0" err="1">
                <a:solidFill>
                  <a:schemeClr val="bg1"/>
                </a:solidFill>
              </a:rPr>
              <a:t>Python_Env_Setup_for_seaborn.docx</a:t>
            </a:r>
            <a:r>
              <a:rPr lang="en-US" sz="3200" dirty="0">
                <a:solidFill>
                  <a:schemeClr val="bg1"/>
                </a:solidFill>
              </a:rPr>
              <a:t>).</a:t>
            </a:r>
          </a:p>
          <a:p>
            <a:r>
              <a:rPr lang="en-US" sz="3200" dirty="0">
                <a:solidFill>
                  <a:schemeClr val="bg1"/>
                </a:solidFill>
              </a:rPr>
              <a:t>. Histogram, scatterplots, and boxplots creation</a:t>
            </a:r>
          </a:p>
        </p:txBody>
      </p:sp>
    </p:spTree>
    <p:extLst>
      <p:ext uri="{BB962C8B-B14F-4D97-AF65-F5344CB8AC3E}">
        <p14:creationId xmlns:p14="http://schemas.microsoft.com/office/powerpoint/2010/main" val="3581764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3- Data Visualization-contd.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04EA0C-3DE1-7A49-A46D-F0EB35CE0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982" y="1675749"/>
            <a:ext cx="6270172" cy="518225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141CA78-A2E6-F548-8165-02C95497AEFE}"/>
              </a:ext>
            </a:extLst>
          </p:cNvPr>
          <p:cNvSpPr/>
          <p:nvPr/>
        </p:nvSpPr>
        <p:spPr>
          <a:xfrm>
            <a:off x="293615" y="1354074"/>
            <a:ext cx="117875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Results- Histogram</a:t>
            </a:r>
          </a:p>
        </p:txBody>
      </p:sp>
    </p:spTree>
    <p:extLst>
      <p:ext uri="{BB962C8B-B14F-4D97-AF65-F5344CB8AC3E}">
        <p14:creationId xmlns:p14="http://schemas.microsoft.com/office/powerpoint/2010/main" val="863225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3- Data Visualization-contd.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41CA78-A2E6-F548-8165-02C95497AEFE}"/>
              </a:ext>
            </a:extLst>
          </p:cNvPr>
          <p:cNvSpPr/>
          <p:nvPr/>
        </p:nvSpPr>
        <p:spPr>
          <a:xfrm>
            <a:off x="293615" y="1354074"/>
            <a:ext cx="117875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Results- Scatterplot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D18C46-9A9E-194E-86A5-69535F5AF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15" y="1938849"/>
            <a:ext cx="5647871" cy="4514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F6B5AD-74D2-A144-B4FD-4E52C7589F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389" y="1955999"/>
            <a:ext cx="5703137" cy="449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79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3- Data Visualization-contd.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41CA78-A2E6-F548-8165-02C95497AEFE}"/>
              </a:ext>
            </a:extLst>
          </p:cNvPr>
          <p:cNvSpPr/>
          <p:nvPr/>
        </p:nvSpPr>
        <p:spPr>
          <a:xfrm>
            <a:off x="293615" y="1354074"/>
            <a:ext cx="117875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Results- Boxplots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724CA9-8C9C-FC41-A6CE-458DD6A8C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193" y="1204686"/>
            <a:ext cx="4427771" cy="56533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C2BCFFA-3CF5-F345-A9D7-5035321F33AE}"/>
              </a:ext>
            </a:extLst>
          </p:cNvPr>
          <p:cNvSpPr/>
          <p:nvPr/>
        </p:nvSpPr>
        <p:spPr>
          <a:xfrm>
            <a:off x="251149" y="4405477"/>
            <a:ext cx="6013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coolest county (Pulaski) and the hottest county (Fountain)</a:t>
            </a: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05207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6F36BB-A657-9543-BE71-9BDFCF06B9DC}"/>
              </a:ext>
            </a:extLst>
          </p:cNvPr>
          <p:cNvSpPr/>
          <p:nvPr/>
        </p:nvSpPr>
        <p:spPr>
          <a:xfrm>
            <a:off x="0" y="1354535"/>
            <a:ext cx="11930743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58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The</a:t>
            </a:r>
            <a:r>
              <a:rPr lang="en-US" sz="3200" spc="-5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lesson</a:t>
            </a:r>
            <a:r>
              <a:rPr lang="en-US" sz="3200" spc="-5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demonstrates</a:t>
            </a:r>
            <a:r>
              <a:rPr lang="en-US" sz="3200" spc="-4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as to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how</a:t>
            </a:r>
            <a:r>
              <a:rPr lang="en-US" sz="3200" spc="-5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students</a:t>
            </a:r>
            <a:r>
              <a:rPr lang="en-US" sz="3200" spc="-4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with a few lines of code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could</a:t>
            </a:r>
            <a:r>
              <a:rPr lang="en-US" sz="3200" spc="-5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be</a:t>
            </a:r>
            <a:r>
              <a:rPr lang="en-US" sz="3200" spc="-6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engaged</a:t>
            </a:r>
            <a:r>
              <a:rPr lang="en-US" sz="3200" spc="-4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in</a:t>
            </a:r>
            <a:r>
              <a:rPr lang="en-US" sz="3200" spc="-5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solving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real-world</a:t>
            </a:r>
            <a:r>
              <a:rPr lang="en-US" sz="3200" spc="-5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problems by invoking</a:t>
            </a:r>
            <a:r>
              <a:rPr lang="en-US" sz="3200" spc="-5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data</a:t>
            </a:r>
            <a:r>
              <a:rPr lang="en-US" sz="3200" spc="-5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analysis</a:t>
            </a:r>
            <a:r>
              <a:rPr lang="en-US" sz="3200" spc="-5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libraries.</a:t>
            </a:r>
            <a:r>
              <a:rPr lang="en-US" sz="3200" spc="-1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</a:p>
          <a:p>
            <a:pPr marL="457200" indent="-457200">
              <a:spcBef>
                <a:spcPts val="58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Instructors</a:t>
            </a:r>
            <a:r>
              <a:rPr lang="en-US" sz="3200" spc="-1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interested</a:t>
            </a:r>
            <a:r>
              <a:rPr lang="en-US" sz="3200" spc="-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in</a:t>
            </a:r>
            <a:r>
              <a:rPr lang="en-US" sz="3200" spc="-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implementing</a:t>
            </a:r>
            <a:r>
              <a:rPr lang="en-US" sz="3200" spc="-1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this</a:t>
            </a:r>
            <a:r>
              <a:rPr lang="en-US" sz="3200" spc="-1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lesson</a:t>
            </a:r>
            <a:r>
              <a:rPr lang="en-US" sz="3200" spc="-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may</a:t>
            </a:r>
            <a:r>
              <a:rPr lang="en-US" sz="3200" spc="-1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consider</a:t>
            </a:r>
            <a:r>
              <a:rPr lang="en-US" sz="3200" spc="-1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localizing it by obtaining local weather data or adapt the same approach for analyzing long-term air or water quality data. </a:t>
            </a:r>
          </a:p>
          <a:p>
            <a:pPr marL="457200" indent="-457200">
              <a:spcBef>
                <a:spcPts val="58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The case study exemplifies as to how use of </a:t>
            </a:r>
            <a:r>
              <a:rPr lang="en-US" sz="3200" dirty="0" err="1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Jupyter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notebook within ArcGIS Pro’s project could be used for imparting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training on data wrangling and data analysis to </a:t>
            </a:r>
            <a:r>
              <a:rPr lang="en-US" sz="32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agriscience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 students.</a:t>
            </a:r>
            <a:endParaRPr lang="en-US" sz="3200" dirty="0">
              <a:solidFill>
                <a:schemeClr val="bg1"/>
              </a:solidFill>
              <a:latin typeface="+mj-lt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3456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904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Acknowledgments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6F36BB-A657-9543-BE71-9BDFCF06B9DC}"/>
              </a:ext>
            </a:extLst>
          </p:cNvPr>
          <p:cNvSpPr/>
          <p:nvPr/>
        </p:nvSpPr>
        <p:spPr>
          <a:xfrm>
            <a:off x="116115" y="1731907"/>
            <a:ext cx="11930743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This work is supported by the USDA-NIFA Project# 17000716</a:t>
            </a:r>
            <a:r>
              <a:rPr lang="en-US" sz="3200" b="1" dirty="0">
                <a:solidFill>
                  <a:schemeClr val="bg1"/>
                </a:solidFill>
              </a:rPr>
              <a:t>. </a:t>
            </a:r>
            <a:r>
              <a:rPr lang="en-US" sz="3200" dirty="0">
                <a:solidFill>
                  <a:schemeClr val="bg1"/>
                </a:solidFill>
              </a:rPr>
              <a:t>Weather data provided by WHIN is gratefully acknowledged.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The authors would also like to thank Mr. Ben Hancock, Staff Programmer, Agricultural and Biological Engineering (ABE) at Purdue for his help with Python instruction material, and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Dr. Dennis Buckmaster for inviting to participate in a special 2021 ASABE session on “</a:t>
            </a:r>
            <a:r>
              <a:rPr lang="en-US" sz="3200" i="1" dirty="0">
                <a:solidFill>
                  <a:schemeClr val="bg1"/>
                </a:solidFill>
              </a:rPr>
              <a:t>Instructional Case Studies with Data Sets for YOUR Instruction”.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1092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252106-992F-DB46-91D8-879246EF86F1}"/>
              </a:ext>
            </a:extLst>
          </p:cNvPr>
          <p:cNvSpPr txBox="1"/>
          <p:nvPr/>
        </p:nvSpPr>
        <p:spPr>
          <a:xfrm>
            <a:off x="3279643" y="6488668"/>
            <a:ext cx="2931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Source: Google Cloud Platform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782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RELATED OPPORTUNITY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E094D5-E788-7740-8573-D8CB2BB87601}"/>
              </a:ext>
            </a:extLst>
          </p:cNvPr>
          <p:cNvSpPr txBox="1"/>
          <p:nvPr/>
        </p:nvSpPr>
        <p:spPr>
          <a:xfrm>
            <a:off x="1556466" y="4276183"/>
            <a:ext cx="9899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hlinkClick r:id="rId3"/>
              </a:rPr>
              <a:t>https://dad.saraswat.rcac.purdue.edu/index.php/nnf-program/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B081A6-C190-2F47-8A67-5AF6876765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1159" y="1066188"/>
            <a:ext cx="7739978" cy="25328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2EB699-2105-9540-8434-B13D0836B358}"/>
              </a:ext>
            </a:extLst>
          </p:cNvPr>
          <p:cNvSpPr txBox="1"/>
          <p:nvPr/>
        </p:nvSpPr>
        <p:spPr>
          <a:xfrm>
            <a:off x="579991" y="3599074"/>
            <a:ext cx="11582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MS DEGREE IN DATA SCIENCE AND ENGINEERING  CONCENTRATION (ABE)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Funded by USDA NIFA Award# 2021-38420-34063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49DDC3-F013-3B47-809F-020CD5AD1864}"/>
              </a:ext>
            </a:extLst>
          </p:cNvPr>
          <p:cNvSpPr/>
          <p:nvPr/>
        </p:nvSpPr>
        <p:spPr>
          <a:xfrm>
            <a:off x="467894" y="5241638"/>
            <a:ext cx="114608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Symbol" pitchFamily="2" charset="2"/>
              <a:buChar char=""/>
            </a:pPr>
            <a:r>
              <a:rPr lang="en-US" sz="3200" b="1" dirty="0">
                <a:solidFill>
                  <a:schemeClr val="bg1"/>
                </a:solidFill>
              </a:rPr>
              <a:t>One position still open for Fall 2021, please apply</a:t>
            </a:r>
          </a:p>
          <a:p>
            <a:pPr marL="342900" indent="-342900">
              <a:buFont typeface="Symbol" pitchFamily="2" charset="2"/>
              <a:buChar char=""/>
            </a:pPr>
            <a:r>
              <a:rPr lang="en-US" sz="3200" b="1" dirty="0">
                <a:solidFill>
                  <a:schemeClr val="bg1"/>
                </a:solidFill>
              </a:rPr>
              <a:t>Two opening each in Fall 2022 and 2023, respectively</a:t>
            </a:r>
          </a:p>
        </p:txBody>
      </p:sp>
    </p:spTree>
    <p:extLst>
      <p:ext uri="{BB962C8B-B14F-4D97-AF65-F5344CB8AC3E}">
        <p14:creationId xmlns:p14="http://schemas.microsoft.com/office/powerpoint/2010/main" val="178580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4DD2-70BF-4904-A201-059402BCF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18285D-D4F2-2C4A-95F0-39C746F4D54F}"/>
              </a:ext>
            </a:extLst>
          </p:cNvPr>
          <p:cNvSpPr/>
          <p:nvPr/>
        </p:nvSpPr>
        <p:spPr>
          <a:xfrm>
            <a:off x="315494" y="3523674"/>
            <a:ext cx="898090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Symbol" pitchFamily="2" charset="2"/>
              <a:buChar char=""/>
            </a:pPr>
            <a:r>
              <a:rPr lang="en-US" sz="3200" b="1" dirty="0"/>
              <a:t>Your feedback is welcome </a:t>
            </a:r>
          </a:p>
          <a:p>
            <a:pPr marL="342900" indent="-342900">
              <a:buFont typeface="Symbol" pitchFamily="2" charset="2"/>
              <a:buChar char=""/>
            </a:pPr>
            <a:r>
              <a:rPr lang="en-US" sz="3200" b="1" dirty="0"/>
              <a:t>I will appreciate any guest lecture opportunity to extend this lesson further into the course(s) that you teach</a:t>
            </a:r>
          </a:p>
        </p:txBody>
      </p:sp>
    </p:spTree>
    <p:extLst>
      <p:ext uri="{BB962C8B-B14F-4D97-AF65-F5344CB8AC3E}">
        <p14:creationId xmlns:p14="http://schemas.microsoft.com/office/powerpoint/2010/main" val="1679956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Image result for purdue university"/>
          <p:cNvSpPr>
            <a:spLocks noChangeAspect="1" noChangeArrowheads="1"/>
          </p:cNvSpPr>
          <p:nvPr/>
        </p:nvSpPr>
        <p:spPr bwMode="auto">
          <a:xfrm>
            <a:off x="1679575" y="-144463"/>
            <a:ext cx="1245208" cy="124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085125-A80C-6346-9EFF-5512AE7DCC15}"/>
              </a:ext>
            </a:extLst>
          </p:cNvPr>
          <p:cNvSpPr txBox="1"/>
          <p:nvPr/>
        </p:nvSpPr>
        <p:spPr>
          <a:xfrm>
            <a:off x="0" y="1089"/>
            <a:ext cx="87072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ASM591/ILS595- Geospatial Programming and Data Science- continue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C7BEB4-A712-3145-9F22-B49A66F50F04}"/>
              </a:ext>
            </a:extLst>
          </p:cNvPr>
          <p:cNvSpPr/>
          <p:nvPr/>
        </p:nvSpPr>
        <p:spPr>
          <a:xfrm>
            <a:off x="443345" y="1246301"/>
            <a:ext cx="11416146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Course aims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Provide </a:t>
            </a:r>
            <a:r>
              <a:rPr lang="en-US" sz="3200" spc="-235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fundamental Python programming concepts followed by an introduction to the Python scripting environment within ArcGIS Pro.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Students use GIS concepts to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	- Perform data visualization,</a:t>
            </a:r>
          </a:p>
          <a:p>
            <a:pPr marL="1092200" indent="-233363"/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- Apply advanced analytical skills using Python libraries for GIS and spatial data science,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	- Automate GIS tasks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Learn to use</a:t>
            </a:r>
            <a:r>
              <a:rPr lang="en-US" sz="3200" u="sng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version control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with</a:t>
            </a:r>
            <a:r>
              <a:rPr lang="en-US" sz="3200" u="sng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Git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, and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Practice basics of sharing code using</a:t>
            </a:r>
            <a:r>
              <a:rPr lang="en-US" sz="3200" u="sng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GitHub</a:t>
            </a:r>
            <a:r>
              <a:rPr lang="en-US" sz="320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.</a:t>
            </a:r>
            <a:r>
              <a:rPr lang="en-US" sz="3200" spc="-4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</a:rPr>
              <a:t> </a:t>
            </a:r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43079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252106-992F-DB46-91D8-879246EF86F1}"/>
              </a:ext>
            </a:extLst>
          </p:cNvPr>
          <p:cNvSpPr txBox="1"/>
          <p:nvPr/>
        </p:nvSpPr>
        <p:spPr>
          <a:xfrm>
            <a:off x="3279643" y="6488668"/>
            <a:ext cx="2931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Source: Google Cloud Platform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Student’s Preparedness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DF34CB-AC75-984D-A48C-ED4746D4341E}"/>
              </a:ext>
            </a:extLst>
          </p:cNvPr>
          <p:cNvSpPr/>
          <p:nvPr/>
        </p:nvSpPr>
        <p:spPr>
          <a:xfrm>
            <a:off x="0" y="1731438"/>
            <a:ext cx="86360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Two weeks of instruction and lab on Introduction to Python and Code Management 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One week of instruction and lab on Data engineering.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One week of instruction and lab on creating script tools and automating </a:t>
            </a:r>
            <a:r>
              <a:rPr lang="en-US" sz="2800" dirty="0" err="1">
                <a:solidFill>
                  <a:schemeClr val="bg1"/>
                </a:solidFill>
              </a:rPr>
              <a:t>ModelBuilder</a:t>
            </a:r>
            <a:endParaRPr lang="en-US" sz="2800" dirty="0">
              <a:solidFill>
                <a:schemeClr val="bg1"/>
              </a:solidFill>
            </a:endParaRPr>
          </a:p>
          <a:p>
            <a:pPr marL="342900" lvl="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One week of instruction and lab on </a:t>
            </a:r>
            <a:r>
              <a:rPr lang="en-US" sz="2800" dirty="0" err="1">
                <a:solidFill>
                  <a:schemeClr val="bg1"/>
                </a:solidFill>
              </a:rPr>
              <a:t>Dataframes</a:t>
            </a:r>
            <a:r>
              <a:rPr lang="en-US" sz="2800" dirty="0">
                <a:solidFill>
                  <a:schemeClr val="bg1"/>
                </a:solidFill>
              </a:rPr>
              <a:t> and workflow</a:t>
            </a:r>
          </a:p>
          <a:p>
            <a:pPr lvl="0"/>
            <a:endParaRPr lang="en-US" sz="2800" dirty="0">
              <a:solidFill>
                <a:schemeClr val="bg1"/>
              </a:solidFill>
              <a:effectLst/>
            </a:endParaRPr>
          </a:p>
          <a:p>
            <a:pPr lvl="0"/>
            <a:endParaRPr lang="en-US" sz="2800" dirty="0">
              <a:solidFill>
                <a:schemeClr val="bg1"/>
              </a:solidFill>
              <a:effectLst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AEA4726-9372-C14D-89EB-C5E8E0451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00" y="1127114"/>
            <a:ext cx="3395062" cy="50900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BAF14E-4EC6-944A-94CF-0B0C52E9ABDD}"/>
              </a:ext>
            </a:extLst>
          </p:cNvPr>
          <p:cNvSpPr txBox="1"/>
          <p:nvPr/>
        </p:nvSpPr>
        <p:spPr>
          <a:xfrm>
            <a:off x="0" y="6647543"/>
            <a:ext cx="62115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Image Source: Teddy Bekele, CTO, Land O’Lakes</a:t>
            </a:r>
          </a:p>
        </p:txBody>
      </p:sp>
    </p:spTree>
    <p:extLst>
      <p:ext uri="{BB962C8B-B14F-4D97-AF65-F5344CB8AC3E}">
        <p14:creationId xmlns:p14="http://schemas.microsoft.com/office/powerpoint/2010/main" val="1322141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252106-992F-DB46-91D8-879246EF86F1}"/>
              </a:ext>
            </a:extLst>
          </p:cNvPr>
          <p:cNvSpPr txBox="1"/>
          <p:nvPr/>
        </p:nvSpPr>
        <p:spPr>
          <a:xfrm>
            <a:off x="3279643" y="6488668"/>
            <a:ext cx="2931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Source: Google Cloud Platform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8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6</a:t>
            </a:r>
            <a:r>
              <a:rPr lang="en-US" sz="3200" b="1" baseline="30000" dirty="0">
                <a:solidFill>
                  <a:schemeClr val="bg1"/>
                </a:solidFill>
              </a:rPr>
              <a:t>th</a:t>
            </a:r>
            <a:r>
              <a:rPr lang="en-US" sz="3200" b="1" dirty="0">
                <a:solidFill>
                  <a:schemeClr val="bg1"/>
                </a:solidFill>
              </a:rPr>
              <a:t> Week Lesson Organization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DF34CB-AC75-984D-A48C-ED4746D4341E}"/>
              </a:ext>
            </a:extLst>
          </p:cNvPr>
          <p:cNvSpPr/>
          <p:nvPr/>
        </p:nvSpPr>
        <p:spPr>
          <a:xfrm>
            <a:off x="0" y="1102579"/>
            <a:ext cx="863600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Lesson purpose: Fill the missing temperature data in WHIN weather dataset using two interpolation algorithms</a:t>
            </a:r>
            <a:endParaRPr lang="en-US" sz="2800" b="1" dirty="0">
              <a:solidFill>
                <a:schemeClr val="bg1"/>
              </a:solidFill>
            </a:endParaRPr>
          </a:p>
          <a:p>
            <a:pPr marL="342900" lvl="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 Assigned Reading</a:t>
            </a:r>
          </a:p>
          <a:p>
            <a:pPr marL="409575"/>
            <a:r>
              <a:rPr lang="en-US" sz="2800" dirty="0">
                <a:solidFill>
                  <a:schemeClr val="bg1"/>
                </a:solidFill>
              </a:rPr>
              <a:t>Chapter 10- Working with Raster- Section 10.3-10.8 and 10.12 (ESRI Press Python Scripting for ArcGIS Pro) 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 Lecture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Vector data operation- Single and Multiple layer and different methodologies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Raster- single and multiple raster geoprocessing techniques, raster scale, raster multiplication, interpolation etc.</a:t>
            </a:r>
          </a:p>
          <a:p>
            <a:pPr lvl="0"/>
            <a:endParaRPr lang="en-US" sz="2800" dirty="0">
              <a:solidFill>
                <a:schemeClr val="bg1"/>
              </a:solidFill>
              <a:effectLst/>
            </a:endParaRPr>
          </a:p>
          <a:p>
            <a:pPr lvl="0"/>
            <a:endParaRPr lang="en-US" sz="2800" dirty="0">
              <a:solidFill>
                <a:schemeClr val="bg1"/>
              </a:solidFill>
              <a:effectLst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AEA4726-9372-C14D-89EB-C5E8E0451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00" y="1127114"/>
            <a:ext cx="3395062" cy="50900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BAF14E-4EC6-944A-94CF-0B0C52E9ABDD}"/>
              </a:ext>
            </a:extLst>
          </p:cNvPr>
          <p:cNvSpPr txBox="1"/>
          <p:nvPr/>
        </p:nvSpPr>
        <p:spPr>
          <a:xfrm>
            <a:off x="0" y="6647543"/>
            <a:ext cx="62115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Image Source: Teddy Bekele, CTO, Land O’Lakes</a:t>
            </a:r>
          </a:p>
        </p:txBody>
      </p:sp>
    </p:spTree>
    <p:extLst>
      <p:ext uri="{BB962C8B-B14F-4D97-AF65-F5344CB8AC3E}">
        <p14:creationId xmlns:p14="http://schemas.microsoft.com/office/powerpoint/2010/main" val="1976046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252106-992F-DB46-91D8-879246EF86F1}"/>
              </a:ext>
            </a:extLst>
          </p:cNvPr>
          <p:cNvSpPr txBox="1"/>
          <p:nvPr/>
        </p:nvSpPr>
        <p:spPr>
          <a:xfrm>
            <a:off x="3279643" y="6488668"/>
            <a:ext cx="2931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Source: Google Cloud Platform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Learning Objectives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87254E-2D26-3043-B360-595E04C1ECE6}"/>
              </a:ext>
            </a:extLst>
          </p:cNvPr>
          <p:cNvSpPr txBox="1"/>
          <p:nvPr/>
        </p:nvSpPr>
        <p:spPr>
          <a:xfrm>
            <a:off x="0" y="6647543"/>
            <a:ext cx="62115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Image Source: Teddy Bekele, CTO, Land O’Lakes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D81204B-BDB4-F24E-8C28-CFAAB955C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00" y="1127114"/>
            <a:ext cx="3395062" cy="50900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C021AC-E71A-7247-8851-25D05C656AC6}"/>
              </a:ext>
            </a:extLst>
          </p:cNvPr>
          <p:cNvSpPr/>
          <p:nvPr/>
        </p:nvSpPr>
        <p:spPr>
          <a:xfrm>
            <a:off x="0" y="1225689"/>
            <a:ext cx="86360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Continue becoming familiar working in an ArcGIS Pro project’s </a:t>
            </a:r>
            <a:r>
              <a:rPr lang="en-US" sz="2800" dirty="0" err="1">
                <a:solidFill>
                  <a:schemeClr val="bg1"/>
                </a:solidFill>
              </a:rPr>
              <a:t>Jupyter</a:t>
            </a:r>
            <a:r>
              <a:rPr lang="en-US" sz="2800" dirty="0">
                <a:solidFill>
                  <a:schemeClr val="bg1"/>
                </a:solidFill>
              </a:rPr>
              <a:t> Notebook environment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Expand on data exploration techniques using pandas by learning how to identify common keys, rename columns, and address missing values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Use </a:t>
            </a:r>
            <a:r>
              <a:rPr lang="en-US" sz="2800" dirty="0" err="1">
                <a:solidFill>
                  <a:schemeClr val="bg1"/>
                </a:solidFill>
              </a:rPr>
              <a:t>Arcpy</a:t>
            </a:r>
            <a:r>
              <a:rPr lang="en-US" sz="2800" dirty="0">
                <a:solidFill>
                  <a:schemeClr val="bg1"/>
                </a:solidFill>
              </a:rPr>
              <a:t> to create raster products with the IDW and EBK interpolation methods available in spatial analyst toolbox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US" sz="2800" dirty="0">
                <a:solidFill>
                  <a:schemeClr val="bg1"/>
                </a:solidFill>
              </a:rPr>
              <a:t>Visually analyze the interpolation results against observed values by creating histograms, scatter plots, and box plots using Matplotlib and Seaborn libraries</a:t>
            </a:r>
            <a:endParaRPr lang="en-US" sz="28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63575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252106-992F-DB46-91D8-879246EF86F1}"/>
              </a:ext>
            </a:extLst>
          </p:cNvPr>
          <p:cNvSpPr txBox="1"/>
          <p:nvPr/>
        </p:nvSpPr>
        <p:spPr>
          <a:xfrm>
            <a:off x="3279643" y="6488668"/>
            <a:ext cx="2931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Source: Google Cloud Platform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782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What’s for Student’s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01256E-98C2-2E44-9FBA-DBA603A56BFC}"/>
              </a:ext>
            </a:extLst>
          </p:cNvPr>
          <p:cNvSpPr/>
          <p:nvPr/>
        </p:nvSpPr>
        <p:spPr>
          <a:xfrm>
            <a:off x="115594" y="1212552"/>
            <a:ext cx="1207640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Symbol" pitchFamily="2" charset="2"/>
              <a:buChar char=""/>
            </a:pPr>
            <a:r>
              <a:rPr lang="en-US" sz="3200" dirty="0">
                <a:solidFill>
                  <a:schemeClr val="bg1"/>
                </a:solidFill>
              </a:rPr>
              <a:t>Lesson purpose: Fill the missing temperature data in WHIN weather dataset using two interpolation algorithms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1426CC7-82EF-CE4D-9063-7E1A0B801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7236" y="2289239"/>
            <a:ext cx="4717763" cy="419996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B09784F-9460-0040-AF8B-0C1EF12D260A}"/>
              </a:ext>
            </a:extLst>
          </p:cNvPr>
          <p:cNvSpPr/>
          <p:nvPr/>
        </p:nvSpPr>
        <p:spPr>
          <a:xfrm>
            <a:off x="115594" y="2989133"/>
            <a:ext cx="519069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Symbol" pitchFamily="2" charset="2"/>
              <a:buChar char=""/>
            </a:pPr>
            <a:r>
              <a:rPr lang="en-US" sz="3200" dirty="0">
                <a:solidFill>
                  <a:schemeClr val="bg1"/>
                </a:solidFill>
              </a:rPr>
              <a:t>Wabash Heartland Innovation Network (WHIN) Weather Data Network (WDT)</a:t>
            </a:r>
          </a:p>
          <a:p>
            <a:pPr marL="342900" indent="-342900">
              <a:buFont typeface="Symbol" pitchFamily="2" charset="2"/>
              <a:buChar char=""/>
            </a:pPr>
            <a:r>
              <a:rPr lang="en-US" sz="3200" dirty="0">
                <a:solidFill>
                  <a:schemeClr val="bg1"/>
                </a:solidFill>
              </a:rPr>
              <a:t>Ten counties in North-Central Indiana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A9EA9C0-3993-074F-AB51-9CCB620C47B8}"/>
              </a:ext>
            </a:extLst>
          </p:cNvPr>
          <p:cNvSpPr/>
          <p:nvPr/>
        </p:nvSpPr>
        <p:spPr>
          <a:xfrm>
            <a:off x="6728112" y="6505117"/>
            <a:ext cx="26981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https://whin.org/weather/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356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252106-992F-DB46-91D8-879246EF86F1}"/>
              </a:ext>
            </a:extLst>
          </p:cNvPr>
          <p:cNvSpPr txBox="1"/>
          <p:nvPr/>
        </p:nvSpPr>
        <p:spPr>
          <a:xfrm>
            <a:off x="3279643" y="6488668"/>
            <a:ext cx="2931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Source: Google Cloud Platform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Python script organization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384EB0-B995-C44A-8A29-FC1C667B124B}"/>
              </a:ext>
            </a:extLst>
          </p:cNvPr>
          <p:cNvSpPr txBox="1"/>
          <p:nvPr/>
        </p:nvSpPr>
        <p:spPr>
          <a:xfrm>
            <a:off x="689770" y="2093199"/>
            <a:ext cx="92023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Four major sections</a:t>
            </a:r>
          </a:p>
          <a:p>
            <a:endParaRPr lang="en-US" sz="3200" b="1" dirty="0">
              <a:solidFill>
                <a:schemeClr val="bg1"/>
              </a:solidFill>
            </a:endParaRPr>
          </a:p>
          <a:p>
            <a:r>
              <a:rPr lang="en-US" sz="3200" b="1" dirty="0">
                <a:solidFill>
                  <a:schemeClr val="bg1"/>
                </a:solidFill>
              </a:rPr>
              <a:t>Section 0- Setup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Section 1- Data Wrangling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Section 2- Data Analysis- Interpolation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Section 3-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65701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B660C07-AAE6-0546-83E8-DE39FCF8CEB6}"/>
              </a:ext>
            </a:extLst>
          </p:cNvPr>
          <p:cNvSpPr txBox="1"/>
          <p:nvPr/>
        </p:nvSpPr>
        <p:spPr>
          <a:xfrm>
            <a:off x="293615" y="3247361"/>
            <a:ext cx="10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7F3B-1EE0-604D-BD3A-A6AC222644F3}"/>
              </a:ext>
            </a:extLst>
          </p:cNvPr>
          <p:cNvSpPr txBox="1"/>
          <p:nvPr/>
        </p:nvSpPr>
        <p:spPr>
          <a:xfrm>
            <a:off x="2107264" y="324736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CA8A8-8222-294F-8456-B0C8034113C8}"/>
              </a:ext>
            </a:extLst>
          </p:cNvPr>
          <p:cNvSpPr txBox="1"/>
          <p:nvPr/>
        </p:nvSpPr>
        <p:spPr>
          <a:xfrm>
            <a:off x="317776" y="4908393"/>
            <a:ext cx="98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Podcast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6FC4C0-7797-1E4F-80A6-6DF00C04C159}"/>
              </a:ext>
            </a:extLst>
          </p:cNvPr>
          <p:cNvSpPr txBox="1"/>
          <p:nvPr/>
        </p:nvSpPr>
        <p:spPr>
          <a:xfrm>
            <a:off x="2153134" y="4916321"/>
            <a:ext cx="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252106-992F-DB46-91D8-879246EF86F1}"/>
              </a:ext>
            </a:extLst>
          </p:cNvPr>
          <p:cNvSpPr txBox="1"/>
          <p:nvPr/>
        </p:nvSpPr>
        <p:spPr>
          <a:xfrm>
            <a:off x="3279643" y="6488668"/>
            <a:ext cx="2931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Source: Google Cloud Platform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6116F-0756-C048-A7EF-2C542B1BDC29}"/>
              </a:ext>
            </a:extLst>
          </p:cNvPr>
          <p:cNvSpPr txBox="1"/>
          <p:nvPr/>
        </p:nvSpPr>
        <p:spPr>
          <a:xfrm>
            <a:off x="0" y="131750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Section 0- Setup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EAC71D-0F99-CA43-92AD-058DA688C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53149"/>
            <a:ext cx="12192000" cy="460485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6584961-14DD-B841-8801-A671E1CB6053}"/>
              </a:ext>
            </a:extLst>
          </p:cNvPr>
          <p:cNvSpPr/>
          <p:nvPr/>
        </p:nvSpPr>
        <p:spPr>
          <a:xfrm>
            <a:off x="293615" y="1064726"/>
            <a:ext cx="114608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Symbol" pitchFamily="2" charset="2"/>
              <a:buChar char=""/>
            </a:pPr>
            <a:r>
              <a:rPr lang="en-US" sz="3200" b="1" dirty="0">
                <a:solidFill>
                  <a:schemeClr val="bg1"/>
                </a:solidFill>
              </a:rPr>
              <a:t>Import required libraries</a:t>
            </a:r>
          </a:p>
          <a:p>
            <a:pPr marL="342900" indent="-342900">
              <a:buFont typeface="Symbol" pitchFamily="2" charset="2"/>
              <a:buChar char=""/>
            </a:pPr>
            <a:r>
              <a:rPr lang="en-US" sz="3200" b="1" dirty="0">
                <a:solidFill>
                  <a:schemeClr val="bg1"/>
                </a:solidFill>
              </a:rPr>
              <a:t>Establish connection with data files</a:t>
            </a:r>
          </a:p>
        </p:txBody>
      </p:sp>
    </p:spTree>
    <p:extLst>
      <p:ext uri="{BB962C8B-B14F-4D97-AF65-F5344CB8AC3E}">
        <p14:creationId xmlns:p14="http://schemas.microsoft.com/office/powerpoint/2010/main" val="184697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theme/theme1.xml><?xml version="1.0" encoding="utf-8"?>
<a:theme xmlns:a="http://schemas.openxmlformats.org/drawingml/2006/main" name="Office Theme">
  <a:themeElements>
    <a:clrScheme name="Purdue Brand Colors Accessible">
      <a:dk1>
        <a:srgbClr val="000000"/>
      </a:dk1>
      <a:lt1>
        <a:srgbClr val="FFFFFF"/>
      </a:lt1>
      <a:dk2>
        <a:srgbClr val="B1810B"/>
      </a:dk2>
      <a:lt2>
        <a:srgbClr val="BAA892"/>
      </a:lt2>
      <a:accent1>
        <a:srgbClr val="4D4038"/>
      </a:accent1>
      <a:accent2>
        <a:srgbClr val="FF9B1A"/>
      </a:accent2>
      <a:accent3>
        <a:srgbClr val="BAA892"/>
      </a:accent3>
      <a:accent4>
        <a:srgbClr val="FFD100"/>
      </a:accent4>
      <a:accent5>
        <a:srgbClr val="6B4536"/>
      </a:accent5>
      <a:accent6>
        <a:srgbClr val="5B6870"/>
      </a:accent6>
      <a:hlink>
        <a:srgbClr val="B1810B"/>
      </a:hlink>
      <a:folHlink>
        <a:srgbClr val="B1810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1" id="{9CEB2052-4770-7940-AE3E-2449DE1F99F7}" vid="{29D09F12-152B-B24F-B283-6FF75577CF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PPT_Temp1_Normal_Alternate_Fonts</Template>
  <TotalTime>0</TotalTime>
  <Words>1670</Words>
  <Application>Microsoft Macintosh PowerPoint</Application>
  <PresentationFormat>Widescreen</PresentationFormat>
  <Paragraphs>256</Paragraphs>
  <Slides>28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Arial Bold</vt:lpstr>
      <vt:lpstr>Calibri</vt:lpstr>
      <vt:lpstr>Garamond</vt:lpstr>
      <vt:lpstr>Impact</vt:lpstr>
      <vt:lpstr>Symbol</vt:lpstr>
      <vt:lpstr>Times New Roman</vt:lpstr>
      <vt:lpstr>Office Theme</vt:lpstr>
      <vt:lpstr>Teaching Geospatial Programming and Data Science to AgriScience Students: Analyzing Weather Network Data (WND) in Jupyter Notebook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cp:lastPrinted>2016-08-04T21:32:23Z</cp:lastPrinted>
  <dcterms:created xsi:type="dcterms:W3CDTF">2019-12-20T16:21:48Z</dcterms:created>
  <dcterms:modified xsi:type="dcterms:W3CDTF">2021-08-26T17:50:29Z</dcterms:modified>
  <cp:category/>
</cp:coreProperties>
</file>

<file path=docProps/thumbnail.jpeg>
</file>